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1" r:id="rId3"/>
  </p:sldMasterIdLst>
  <p:notesMasterIdLst>
    <p:notesMasterId r:id="rId5"/>
  </p:notesMasterIdLst>
  <p:sldIdLst>
    <p:sldId id="256" r:id="rId4"/>
    <p:sldId id="257" r:id="rId6"/>
    <p:sldId id="259" r:id="rId7"/>
    <p:sldId id="260" r:id="rId8"/>
    <p:sldId id="261" r:id="rId9"/>
    <p:sldId id="262" r:id="rId10"/>
    <p:sldId id="264" r:id="rId11"/>
    <p:sldId id="283" r:id="rId12"/>
    <p:sldId id="263" r:id="rId13"/>
    <p:sldId id="284" r:id="rId14"/>
    <p:sldId id="285" r:id="rId15"/>
    <p:sldId id="286" r:id="rId16"/>
    <p:sldId id="287" r:id="rId17"/>
    <p:sldId id="313" r:id="rId18"/>
    <p:sldId id="265" r:id="rId19"/>
    <p:sldId id="266" r:id="rId20"/>
    <p:sldId id="288" r:id="rId21"/>
    <p:sldId id="295" r:id="rId22"/>
    <p:sldId id="290" r:id="rId23"/>
    <p:sldId id="312" r:id="rId24"/>
    <p:sldId id="268" r:id="rId25"/>
    <p:sldId id="269" r:id="rId26"/>
    <p:sldId id="279" r:id="rId27"/>
    <p:sldId id="280" r:id="rId28"/>
    <p:sldId id="282" r:id="rId29"/>
  </p:sldIdLst>
  <p:sldSz cx="12192000" cy="6858000"/>
  <p:notesSz cx="6858000" cy="12192000"/>
  <p:embeddedFontLst>
    <p:embeddedFont>
      <p:font typeface="Noto Sans SC" panose="020B0200000000000000" pitchFamily="34" charset="-122"/>
      <p:regular r:id="rId34"/>
    </p:embeddedFont>
    <p:embeddedFont>
      <p:font typeface="Noto Sans SC" panose="020B0200000000000000" pitchFamily="34" charset="-120"/>
      <p:regular r:id="rId35"/>
    </p:embeddedFont>
    <p:embeddedFont>
      <p:font typeface="Calibri" panose="020F0502020204030204" charset="0"/>
      <p:regular r:id="rId36"/>
      <p:bold r:id="rId37"/>
      <p:italic r:id="rId38"/>
      <p:boldItalic r:id="rId39"/>
    </p:embeddedFont>
    <p:embeddedFont>
      <p:font typeface="等线" panose="02010600030101010101" charset="-122"/>
      <p:regular r:id="rId40"/>
    </p:embeddedFont>
  </p:embeddedFontLst>
  <p:custDataLst>
    <p:tags r:id="rId41"/>
  </p:custData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86130" initials="8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1" Type="http://schemas.openxmlformats.org/officeDocument/2006/relationships/tags" Target="tags/tag2.xml"/><Relationship Id="rId40" Type="http://schemas.openxmlformats.org/officeDocument/2006/relationships/font" Target="fonts/font7.fntdata"/><Relationship Id="rId4" Type="http://schemas.openxmlformats.org/officeDocument/2006/relationships/slide" Target="slides/slide1.xml"/><Relationship Id="rId39" Type="http://schemas.openxmlformats.org/officeDocument/2006/relationships/font" Target="fonts/font6.fntdata"/><Relationship Id="rId38" Type="http://schemas.openxmlformats.org/officeDocument/2006/relationships/font" Target="fonts/font5.fntdata"/><Relationship Id="rId37" Type="http://schemas.openxmlformats.org/officeDocument/2006/relationships/font" Target="fonts/font4.fntdata"/><Relationship Id="rId36" Type="http://schemas.openxmlformats.org/officeDocument/2006/relationships/font" Target="fonts/font3.fntdata"/><Relationship Id="rId35" Type="http://schemas.openxmlformats.org/officeDocument/2006/relationships/font" Target="fonts/font2.fntdata"/><Relationship Id="rId34" Type="http://schemas.openxmlformats.org/officeDocument/2006/relationships/font" Target="fonts/font1.fntdata"/><Relationship Id="rId33" Type="http://schemas.openxmlformats.org/officeDocument/2006/relationships/commentAuthors" Target="commentAuthors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0-21T21:46:41.580" idx="1">
    <p:pos x="7690" y="10"/>
    <p:text/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0-21T21:46:41.580" idx="1">
    <p:pos x="7690" y="10"/>
    <p:text/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0-21T21:46:41.580" idx="1">
    <p:pos x="7690" y="10"/>
    <p:text/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0-21T21:46:41.580" idx="1">
    <p:pos x="7690" y="10"/>
    <p:text/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0-21T21:46:41.580" idx="1">
    <p:pos x="7690" y="10"/>
    <p:text/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0-21T21:46:41.580" idx="1">
    <p:pos x="7690" y="10"/>
    <p:text/>
  </p:cm>
</p:cmLst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comments" Target="../comments/comment3.xml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comments" Target="../comments/comment4.xml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comments" Target="../comments/comment5.xm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6.xml"/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3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8.xml"/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8.png"/><Relationship Id="rId1" Type="http://schemas.openxmlformats.org/officeDocument/2006/relationships/image" Target="../media/image6.jpe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9.png"/><Relationship Id="rId1" Type="http://schemas.openxmlformats.org/officeDocument/2006/relationships/image" Target="../media/image6.jpe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2.png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comments" Target="../comments/comment1.xml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comments" Target="../comments/comment2.xml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114790" y="2027555"/>
            <a:ext cx="641350" cy="641350"/>
          </a:xfrm>
          <a:prstGeom prst="ellipse">
            <a:avLst/>
          </a:prstGeom>
          <a:solidFill>
            <a:srgbClr val="2E54A1"/>
          </a:solidFill>
        </p:spPr>
      </p:sp>
      <p:sp>
        <p:nvSpPr>
          <p:cNvPr id="3" name="Text 1"/>
          <p:cNvSpPr/>
          <p:nvPr/>
        </p:nvSpPr>
        <p:spPr>
          <a:xfrm>
            <a:off x="9114790" y="2027555"/>
            <a:ext cx="641350" cy="6413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743158" y="2117441"/>
            <a:ext cx="6853912" cy="193802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5" name="Text 3"/>
          <p:cNvSpPr/>
          <p:nvPr/>
        </p:nvSpPr>
        <p:spPr>
          <a:xfrm>
            <a:off x="2743158" y="2117441"/>
            <a:ext cx="6853912" cy="193802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0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iMusic App：让音乐更懂你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6080737" y="4055521"/>
            <a:ext cx="178755" cy="0"/>
          </a:xfrm>
          <a:prstGeom prst="line">
            <a:avLst/>
          </a:prstGeom>
          <a:noFill/>
          <a:ln w="38100">
            <a:solidFill>
              <a:srgbClr val="FFF3C9"/>
            </a:solidFill>
            <a:prstDash val="solid"/>
            <a:headEnd type="none"/>
            <a:tailEnd type="none"/>
          </a:ln>
        </p:spPr>
      </p:sp>
      <p:sp>
        <p:nvSpPr>
          <p:cNvPr id="7" name="Shape 5"/>
          <p:cNvSpPr/>
          <p:nvPr/>
        </p:nvSpPr>
        <p:spPr>
          <a:xfrm>
            <a:off x="386080" y="345440"/>
            <a:ext cx="2684780" cy="46228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8" name="Text 6"/>
          <p:cNvSpPr/>
          <p:nvPr/>
        </p:nvSpPr>
        <p:spPr>
          <a:xfrm>
            <a:off x="386080" y="345440"/>
            <a:ext cx="2684780" cy="46228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汇报日期：2025/10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55230" y="4145915"/>
            <a:ext cx="335915" cy="335915"/>
          </a:xfrm>
          <a:prstGeom prst="ellipse">
            <a:avLst/>
          </a:prstGeom>
          <a:solidFill>
            <a:srgbClr val="EE822F"/>
          </a:solidFill>
        </p:spPr>
      </p:sp>
      <p:sp>
        <p:nvSpPr>
          <p:cNvPr id="10" name="Text 8"/>
          <p:cNvSpPr/>
          <p:nvPr/>
        </p:nvSpPr>
        <p:spPr>
          <a:xfrm>
            <a:off x="7555230" y="4145915"/>
            <a:ext cx="335915" cy="33591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669790" y="5432425"/>
            <a:ext cx="2999740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汇报人：</a:t>
            </a:r>
            <a:r>
              <a:rPr lang="zh-CN" altLang="en-US" sz="18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苏梓扬</a:t>
            </a:r>
            <a:r>
              <a:rPr lang="en-US" altLang="zh-CN" sz="18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r>
              <a:rPr lang="zh-CN" altLang="en-US" sz="18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钱富安</a:t>
            </a:r>
            <a:r>
              <a:rPr lang="en-US" sz="18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0735310" y="37871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1130300" y="772160"/>
            <a:ext cx="2247265" cy="3683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通过关键词搜索</a:t>
            </a:r>
            <a:r>
              <a:rPr lang="zh-CN" altLang="en-US"/>
              <a:t>歌曲</a:t>
            </a:r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4035425" y="772160"/>
            <a:ext cx="2247265" cy="64516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推荐歌单：流行音乐</a:t>
            </a:r>
            <a:r>
              <a:rPr lang="en-US" altLang="zh-CN"/>
              <a:t>/</a:t>
            </a:r>
            <a:r>
              <a:rPr lang="zh-CN" altLang="en-US"/>
              <a:t>民谣歌曲</a:t>
            </a:r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6892925" y="772160"/>
            <a:ext cx="2247265" cy="3683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歌曲播放器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35425" y="1579880"/>
            <a:ext cx="2233930" cy="50361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680" y="1294130"/>
            <a:ext cx="2120900" cy="48482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340" y="1311275"/>
            <a:ext cx="2244090" cy="48139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0735310" y="37871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54300" y="293370"/>
            <a:ext cx="2828925" cy="62865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215380" y="530225"/>
            <a:ext cx="2247265" cy="3683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我的歌单</a:t>
            </a:r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450" y="996315"/>
            <a:ext cx="2397125" cy="543750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7175" y="1098550"/>
            <a:ext cx="2752725" cy="235267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253365" y="949960"/>
            <a:ext cx="2247265" cy="3683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歌曲</a:t>
            </a:r>
            <a:r>
              <a:rPr lang="zh-CN" altLang="en-US"/>
              <a:t>播放列表</a:t>
            </a:r>
            <a:endParaRPr lang="zh-CN" altLang="en-US"/>
          </a:p>
        </p:txBody>
      </p:sp>
      <p:sp>
        <p:nvSpPr>
          <p:cNvPr id="14" name="线形标注 1(无边框) 13"/>
          <p:cNvSpPr/>
          <p:nvPr/>
        </p:nvSpPr>
        <p:spPr>
          <a:xfrm rot="10800000">
            <a:off x="487680" y="1935480"/>
            <a:ext cx="1778635" cy="2219960"/>
          </a:xfrm>
          <a:prstGeom prst="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04190" y="1952625"/>
            <a:ext cx="17621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可点击歌曲名称自由切歌</a:t>
            </a:r>
            <a:endParaRPr lang="en-US" altLang="zh-CN"/>
          </a:p>
        </p:txBody>
      </p:sp>
      <p:sp>
        <p:nvSpPr>
          <p:cNvPr id="16" name="线形标注 1(无边框) 15"/>
          <p:cNvSpPr/>
          <p:nvPr/>
        </p:nvSpPr>
        <p:spPr>
          <a:xfrm rot="10800000">
            <a:off x="7611110" y="3451225"/>
            <a:ext cx="1778635" cy="2219960"/>
          </a:xfrm>
          <a:prstGeom prst="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7617460" y="3451225"/>
            <a:ext cx="17722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可于</a:t>
            </a:r>
            <a:r>
              <a:rPr lang="en-US" altLang="zh-CN"/>
              <a:t>“</a:t>
            </a:r>
            <a:r>
              <a:rPr lang="zh-CN" altLang="en-US"/>
              <a:t>我的</a:t>
            </a:r>
            <a:r>
              <a:rPr lang="en-US" altLang="zh-CN"/>
              <a:t>”</a:t>
            </a:r>
            <a:r>
              <a:rPr lang="zh-CN" altLang="en-US"/>
              <a:t>页面添加</a:t>
            </a:r>
            <a:r>
              <a:rPr lang="zh-CN" altLang="en-US"/>
              <a:t>自定义歌单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72605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0735310" y="37871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1130300" y="772160"/>
            <a:ext cx="2247265" cy="3683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通过关键词搜索</a:t>
            </a:r>
            <a:r>
              <a:rPr lang="zh-CN" altLang="en-US"/>
              <a:t>歌曲</a:t>
            </a:r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4035425" y="772160"/>
            <a:ext cx="2247265" cy="64516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推荐歌单：流行音乐</a:t>
            </a:r>
            <a:r>
              <a:rPr lang="en-US" altLang="zh-CN"/>
              <a:t>/</a:t>
            </a:r>
            <a:r>
              <a:rPr lang="zh-CN" altLang="en-US"/>
              <a:t>民谣歌曲</a:t>
            </a:r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6892925" y="772160"/>
            <a:ext cx="2247265" cy="3683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歌曲播放器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425" y="1579880"/>
            <a:ext cx="2233930" cy="50361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680" y="1294130"/>
            <a:ext cx="2120900" cy="48482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1340" y="1311275"/>
            <a:ext cx="2244090" cy="48139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72605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0735310" y="37871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1130300" y="772160"/>
            <a:ext cx="2247265" cy="64516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管理员页面：对歌曲</a:t>
            </a:r>
            <a:r>
              <a:rPr lang="zh-CN" altLang="en-US"/>
              <a:t>库管理</a:t>
            </a:r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4035425" y="772160"/>
            <a:ext cx="2247265" cy="3683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添加</a:t>
            </a:r>
            <a:r>
              <a:rPr lang="zh-CN" altLang="en-US"/>
              <a:t>音乐</a:t>
            </a:r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6892925" y="772160"/>
            <a:ext cx="2247265" cy="3683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管理</a:t>
            </a:r>
            <a:r>
              <a:rPr lang="zh-CN" altLang="en-US"/>
              <a:t>推荐歌单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220" y="1465580"/>
            <a:ext cx="2235200" cy="506222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1465580"/>
            <a:ext cx="2244090" cy="50698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9895" y="689610"/>
            <a:ext cx="2771775" cy="22288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4675" y="1417320"/>
            <a:ext cx="2164080" cy="4471670"/>
          </a:xfrm>
          <a:prstGeom prst="rect">
            <a:avLst/>
          </a:prstGeom>
        </p:spPr>
      </p:pic>
      <p:sp>
        <p:nvSpPr>
          <p:cNvPr id="10" name="线形标注 1 9"/>
          <p:cNvSpPr/>
          <p:nvPr/>
        </p:nvSpPr>
        <p:spPr>
          <a:xfrm rot="10800000">
            <a:off x="9475470" y="3157855"/>
            <a:ext cx="1569720" cy="2731135"/>
          </a:xfrm>
          <a:prstGeom prst="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9476105" y="3121025"/>
            <a:ext cx="15690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影响普通用户的</a:t>
            </a:r>
            <a:r>
              <a:rPr lang="zh-CN" altLang="en-US"/>
              <a:t>推送歌单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屏幕录制 2025-10-22 014418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169410" y="74930"/>
            <a:ext cx="3853815" cy="67081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222875" y="1552575"/>
            <a:ext cx="1786255" cy="1786255"/>
          </a:xfrm>
          <a:prstGeom prst="ellipse">
            <a:avLst/>
          </a:prstGeom>
          <a:solidFill>
            <a:srgbClr val="FEE695"/>
          </a:solidFill>
        </p:spPr>
      </p:sp>
      <p:sp>
        <p:nvSpPr>
          <p:cNvPr id="3" name="Text 1"/>
          <p:cNvSpPr/>
          <p:nvPr/>
        </p:nvSpPr>
        <p:spPr>
          <a:xfrm>
            <a:off x="5222875" y="1552575"/>
            <a:ext cx="1786255" cy="17862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570980" y="1552575"/>
            <a:ext cx="527050" cy="527050"/>
          </a:xfrm>
          <a:prstGeom prst="ellipse">
            <a:avLst/>
          </a:prstGeom>
          <a:solidFill>
            <a:srgbClr val="4874CB"/>
          </a:solidFill>
        </p:spPr>
      </p:sp>
      <p:sp>
        <p:nvSpPr>
          <p:cNvPr id="5" name="Text 3"/>
          <p:cNvSpPr/>
          <p:nvPr/>
        </p:nvSpPr>
        <p:spPr>
          <a:xfrm>
            <a:off x="6570980" y="1552575"/>
            <a:ext cx="527050" cy="5270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668905" y="1691640"/>
            <a:ext cx="6854190" cy="156718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7" name="Text 5"/>
          <p:cNvSpPr/>
          <p:nvPr/>
        </p:nvSpPr>
        <p:spPr>
          <a:xfrm>
            <a:off x="2668905" y="1691640"/>
            <a:ext cx="6854190" cy="15671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49300" y="3372485"/>
            <a:ext cx="10840720" cy="120015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9" name="Text 7"/>
          <p:cNvSpPr/>
          <p:nvPr/>
        </p:nvSpPr>
        <p:spPr>
          <a:xfrm>
            <a:off x="749300" y="3372485"/>
            <a:ext cx="10840720" cy="1200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zh-CN" altLang="en-US" sz="54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结对开发</a:t>
            </a:r>
            <a:r>
              <a:rPr lang="zh-CN" altLang="en-US" sz="54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过程</a:t>
            </a:r>
            <a:endParaRPr lang="zh-CN" altLang="en-US" sz="5400" dirty="0">
              <a:solidFill>
                <a:srgbClr val="FEE596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10" name="Image 0" descr="https://kimi-img.moonshot.cn/pub/slides/slides_tmpl/image/25-10-10-11:40:17-d3k8088s8jdo4os5e6q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2045" y="345440"/>
            <a:ext cx="597535" cy="280670"/>
          </a:xfrm>
          <a:prstGeom prst="rect">
            <a:avLst/>
          </a:prstGeom>
        </p:spPr>
      </p:pic>
      <p:pic>
        <p:nvPicPr>
          <p:cNvPr id="11" name="Image 1" descr="https://kimi-img.moonshot.cn/pub/slides/slides_tmpl/image/25-10-10-11:40:17-d3k8088s8jdo4os5e6q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540" y="345440"/>
            <a:ext cx="597535" cy="28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726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625600"/>
            <a:ext cx="12192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schedule</a:t>
            </a:r>
            <a:endParaRPr lang="en-US" sz="3600" dirty="0">
              <a:solidFill>
                <a:srgbClr val="A0522D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0" y="2540000"/>
            <a:ext cx="2794000" cy="2082800"/>
          </a:xfrm>
          <a:custGeom>
            <a:avLst/>
            <a:gdLst/>
            <a:ahLst/>
            <a:cxnLst/>
            <a:rect l="l" t="t" r="r" b="b"/>
            <a:pathLst>
              <a:path w="2794000" h="2082800">
                <a:moveTo>
                  <a:pt x="101599" y="0"/>
                </a:moveTo>
                <a:lnTo>
                  <a:pt x="2692401" y="0"/>
                </a:lnTo>
                <a:cubicBezTo>
                  <a:pt x="2748513" y="0"/>
                  <a:pt x="2794000" y="45487"/>
                  <a:pt x="2794000" y="101599"/>
                </a:cubicBezTo>
                <a:lnTo>
                  <a:pt x="2794000" y="1981201"/>
                </a:lnTo>
                <a:cubicBezTo>
                  <a:pt x="2794000" y="2037313"/>
                  <a:pt x="2748513" y="2082800"/>
                  <a:pt x="26924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A0522D">
              <a:alpha val="1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1666875" y="285051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23812"/>
                </a:moveTo>
                <a:cubicBezTo>
                  <a:pt x="21357" y="23812"/>
                  <a:pt x="0" y="45169"/>
                  <a:pt x="0" y="71438"/>
                </a:cubicBezTo>
                <a:lnTo>
                  <a:pt x="0" y="261938"/>
                </a:lnTo>
                <a:cubicBezTo>
                  <a:pt x="0" y="288206"/>
                  <a:pt x="21357" y="309563"/>
                  <a:pt x="47625" y="309563"/>
                </a:cubicBezTo>
                <a:lnTo>
                  <a:pt x="154781" y="309563"/>
                </a:lnTo>
                <a:lnTo>
                  <a:pt x="142875" y="345281"/>
                </a:lnTo>
                <a:lnTo>
                  <a:pt x="89297" y="345281"/>
                </a:lnTo>
                <a:cubicBezTo>
                  <a:pt x="79400" y="345281"/>
                  <a:pt x="71438" y="353244"/>
                  <a:pt x="71438" y="363141"/>
                </a:cubicBezTo>
                <a:cubicBezTo>
                  <a:pt x="71438" y="373038"/>
                  <a:pt x="79400" y="381000"/>
                  <a:pt x="89297" y="381000"/>
                </a:cubicBezTo>
                <a:lnTo>
                  <a:pt x="291703" y="381000"/>
                </a:lnTo>
                <a:cubicBezTo>
                  <a:pt x="301600" y="381000"/>
                  <a:pt x="309563" y="373038"/>
                  <a:pt x="309563" y="363141"/>
                </a:cubicBezTo>
                <a:cubicBezTo>
                  <a:pt x="309563" y="353244"/>
                  <a:pt x="301600" y="345281"/>
                  <a:pt x="291703" y="345281"/>
                </a:cubicBezTo>
                <a:lnTo>
                  <a:pt x="238125" y="345281"/>
                </a:lnTo>
                <a:lnTo>
                  <a:pt x="226219" y="309563"/>
                </a:lnTo>
                <a:lnTo>
                  <a:pt x="333375" y="309563"/>
                </a:lnTo>
                <a:cubicBezTo>
                  <a:pt x="359643" y="309563"/>
                  <a:pt x="381000" y="288206"/>
                  <a:pt x="381000" y="261938"/>
                </a:cubicBezTo>
                <a:lnTo>
                  <a:pt x="381000" y="71438"/>
                </a:lnTo>
                <a:cubicBezTo>
                  <a:pt x="381000" y="45169"/>
                  <a:pt x="359643" y="23812"/>
                  <a:pt x="333375" y="23812"/>
                </a:cubicBezTo>
                <a:lnTo>
                  <a:pt x="47625" y="23812"/>
                </a:lnTo>
                <a:close/>
                <a:moveTo>
                  <a:pt x="71438" y="71438"/>
                </a:moveTo>
                <a:lnTo>
                  <a:pt x="309563" y="71438"/>
                </a:lnTo>
                <a:cubicBezTo>
                  <a:pt x="322734" y="71438"/>
                  <a:pt x="333375" y="82079"/>
                  <a:pt x="333375" y="95250"/>
                </a:cubicBezTo>
                <a:lnTo>
                  <a:pt x="333375" y="214313"/>
                </a:lnTo>
                <a:cubicBezTo>
                  <a:pt x="333375" y="227484"/>
                  <a:pt x="322734" y="238125"/>
                  <a:pt x="309563" y="238125"/>
                </a:cubicBezTo>
                <a:lnTo>
                  <a:pt x="71438" y="238125"/>
                </a:lnTo>
                <a:cubicBezTo>
                  <a:pt x="58266" y="238125"/>
                  <a:pt x="47625" y="227484"/>
                  <a:pt x="47625" y="214313"/>
                </a:cubicBezTo>
                <a:lnTo>
                  <a:pt x="47625" y="95250"/>
                </a:lnTo>
                <a:cubicBezTo>
                  <a:pt x="47625" y="82079"/>
                  <a:pt x="58266" y="71438"/>
                  <a:pt x="71438" y="71438"/>
                </a:cubicBezTo>
                <a:close/>
              </a:path>
            </a:pathLst>
          </a:custGeom>
          <a:solidFill>
            <a:srgbClr val="A0522D"/>
          </a:solidFill>
        </p:spPr>
      </p:sp>
      <p:sp>
        <p:nvSpPr>
          <p:cNvPr id="6" name="Text 3"/>
          <p:cNvSpPr/>
          <p:nvPr/>
        </p:nvSpPr>
        <p:spPr>
          <a:xfrm>
            <a:off x="406400" y="3454400"/>
            <a:ext cx="2895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</a:t>
            </a:r>
            <a:r>
              <a:rPr lang="en-US" sz="20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Day 1-2</a:t>
            </a:r>
            <a:endParaRPr lang="en-US" sz="2000" dirty="0">
              <a:solidFill>
                <a:srgbClr val="A0522D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60400" y="3911600"/>
            <a:ext cx="2387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明确任务和需求，选择前后端框架和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分工</a:t>
            </a:r>
            <a:endParaRPr lang="zh-CN" altLang="en-US" sz="1400" dirty="0">
              <a:solidFill>
                <a:srgbClr val="333333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3717925" y="3352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248781"/>
                </a:moveTo>
                <a:cubicBezTo>
                  <a:pt x="517118" y="237619"/>
                  <a:pt x="517118" y="219492"/>
                  <a:pt x="505956" y="208330"/>
                </a:cubicBezTo>
                <a:lnTo>
                  <a:pt x="391656" y="94030"/>
                </a:lnTo>
                <a:cubicBezTo>
                  <a:pt x="380494" y="82868"/>
                  <a:pt x="362367" y="82868"/>
                  <a:pt x="351205" y="94030"/>
                </a:cubicBezTo>
                <a:cubicBezTo>
                  <a:pt x="340043" y="105192"/>
                  <a:pt x="340043" y="123319"/>
                  <a:pt x="351205" y="134481"/>
                </a:cubicBezTo>
                <a:lnTo>
                  <a:pt x="41674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416749" y="257175"/>
                </a:lnTo>
                <a:lnTo>
                  <a:pt x="351205" y="322719"/>
                </a:lnTo>
                <a:cubicBezTo>
                  <a:pt x="340042" y="333881"/>
                  <a:pt x="340042" y="352008"/>
                  <a:pt x="351205" y="363170"/>
                </a:cubicBezTo>
                <a:cubicBezTo>
                  <a:pt x="362367" y="374333"/>
                  <a:pt x="380494" y="374333"/>
                  <a:pt x="391656" y="363170"/>
                </a:cubicBezTo>
                <a:lnTo>
                  <a:pt x="505956" y="248870"/>
                </a:lnTo>
                <a:close/>
              </a:path>
            </a:pathLst>
          </a:custGeom>
          <a:solidFill>
            <a:srgbClr val="CD853F"/>
          </a:solidFill>
        </p:spPr>
      </p:sp>
      <p:sp>
        <p:nvSpPr>
          <p:cNvPr id="9" name="Shape 6"/>
          <p:cNvSpPr/>
          <p:nvPr/>
        </p:nvSpPr>
        <p:spPr>
          <a:xfrm>
            <a:off x="4699000" y="2540000"/>
            <a:ext cx="2794000" cy="2082800"/>
          </a:xfrm>
          <a:custGeom>
            <a:avLst/>
            <a:gdLst/>
            <a:ahLst/>
            <a:cxnLst/>
            <a:rect l="l" t="t" r="r" b="b"/>
            <a:pathLst>
              <a:path w="2794000" h="2082800">
                <a:moveTo>
                  <a:pt x="101599" y="0"/>
                </a:moveTo>
                <a:lnTo>
                  <a:pt x="2692401" y="0"/>
                </a:lnTo>
                <a:cubicBezTo>
                  <a:pt x="2748513" y="0"/>
                  <a:pt x="2794000" y="45487"/>
                  <a:pt x="2794000" y="101599"/>
                </a:cubicBezTo>
                <a:lnTo>
                  <a:pt x="2794000" y="1981201"/>
                </a:lnTo>
                <a:cubicBezTo>
                  <a:pt x="2794000" y="2037313"/>
                  <a:pt x="2748513" y="2082800"/>
                  <a:pt x="26924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CD853F">
              <a:alpha val="1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7"/>
          <p:cNvSpPr/>
          <p:nvPr/>
        </p:nvSpPr>
        <p:spPr>
          <a:xfrm>
            <a:off x="5908675" y="2857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89297" y="41672"/>
                </a:moveTo>
                <a:cubicBezTo>
                  <a:pt x="89297" y="18678"/>
                  <a:pt x="107975" y="0"/>
                  <a:pt x="130969" y="0"/>
                </a:cubicBezTo>
                <a:lnTo>
                  <a:pt x="148828" y="0"/>
                </a:lnTo>
                <a:cubicBezTo>
                  <a:pt x="161999" y="0"/>
                  <a:pt x="172641" y="10641"/>
                  <a:pt x="172641" y="23812"/>
                </a:cubicBezTo>
                <a:lnTo>
                  <a:pt x="172641" y="357188"/>
                </a:lnTo>
                <a:cubicBezTo>
                  <a:pt x="172641" y="370359"/>
                  <a:pt x="161999" y="381000"/>
                  <a:pt x="148828" y="381000"/>
                </a:cubicBezTo>
                <a:lnTo>
                  <a:pt x="125016" y="381000"/>
                </a:lnTo>
                <a:cubicBezTo>
                  <a:pt x="102840" y="381000"/>
                  <a:pt x="84162" y="365820"/>
                  <a:pt x="78879" y="345281"/>
                </a:cubicBezTo>
                <a:cubicBezTo>
                  <a:pt x="78358" y="345281"/>
                  <a:pt x="77912" y="345281"/>
                  <a:pt x="77391" y="345281"/>
                </a:cubicBezTo>
                <a:cubicBezTo>
                  <a:pt x="44500" y="345281"/>
                  <a:pt x="17859" y="318641"/>
                  <a:pt x="17859" y="285750"/>
                </a:cubicBezTo>
                <a:cubicBezTo>
                  <a:pt x="17859" y="272355"/>
                  <a:pt x="22324" y="260003"/>
                  <a:pt x="29766" y="250031"/>
                </a:cubicBezTo>
                <a:cubicBezTo>
                  <a:pt x="15329" y="239167"/>
                  <a:pt x="5953" y="221903"/>
                  <a:pt x="5953" y="202406"/>
                </a:cubicBezTo>
                <a:cubicBezTo>
                  <a:pt x="5953" y="179412"/>
                  <a:pt x="19050" y="159395"/>
                  <a:pt x="38100" y="149498"/>
                </a:cubicBezTo>
                <a:cubicBezTo>
                  <a:pt x="32817" y="140568"/>
                  <a:pt x="29766" y="130150"/>
                  <a:pt x="29766" y="119063"/>
                </a:cubicBezTo>
                <a:cubicBezTo>
                  <a:pt x="29766" y="86171"/>
                  <a:pt x="56406" y="59531"/>
                  <a:pt x="89297" y="59531"/>
                </a:cubicBezTo>
                <a:lnTo>
                  <a:pt x="89297" y="41672"/>
                </a:lnTo>
                <a:close/>
                <a:moveTo>
                  <a:pt x="291703" y="41672"/>
                </a:moveTo>
                <a:lnTo>
                  <a:pt x="291703" y="59531"/>
                </a:lnTo>
                <a:cubicBezTo>
                  <a:pt x="324594" y="59531"/>
                  <a:pt x="351234" y="86171"/>
                  <a:pt x="351234" y="119063"/>
                </a:cubicBezTo>
                <a:cubicBezTo>
                  <a:pt x="351234" y="130225"/>
                  <a:pt x="348183" y="140643"/>
                  <a:pt x="342900" y="149498"/>
                </a:cubicBezTo>
                <a:cubicBezTo>
                  <a:pt x="362024" y="159395"/>
                  <a:pt x="375047" y="179338"/>
                  <a:pt x="375047" y="202406"/>
                </a:cubicBezTo>
                <a:cubicBezTo>
                  <a:pt x="375047" y="221903"/>
                  <a:pt x="365671" y="239167"/>
                  <a:pt x="351234" y="250031"/>
                </a:cubicBezTo>
                <a:cubicBezTo>
                  <a:pt x="358676" y="260003"/>
                  <a:pt x="363141" y="272355"/>
                  <a:pt x="363141" y="285750"/>
                </a:cubicBezTo>
                <a:cubicBezTo>
                  <a:pt x="363141" y="318641"/>
                  <a:pt x="336500" y="345281"/>
                  <a:pt x="303609" y="345281"/>
                </a:cubicBezTo>
                <a:cubicBezTo>
                  <a:pt x="303088" y="345281"/>
                  <a:pt x="302642" y="345281"/>
                  <a:pt x="302121" y="345281"/>
                </a:cubicBezTo>
                <a:cubicBezTo>
                  <a:pt x="296838" y="365820"/>
                  <a:pt x="278160" y="381000"/>
                  <a:pt x="255984" y="381000"/>
                </a:cubicBezTo>
                <a:lnTo>
                  <a:pt x="232172" y="381000"/>
                </a:lnTo>
                <a:cubicBezTo>
                  <a:pt x="219001" y="381000"/>
                  <a:pt x="208359" y="370359"/>
                  <a:pt x="208359" y="357188"/>
                </a:cubicBezTo>
                <a:lnTo>
                  <a:pt x="208359" y="23812"/>
                </a:lnTo>
                <a:cubicBezTo>
                  <a:pt x="208359" y="10641"/>
                  <a:pt x="219001" y="0"/>
                  <a:pt x="232172" y="0"/>
                </a:cubicBezTo>
                <a:lnTo>
                  <a:pt x="250031" y="0"/>
                </a:lnTo>
                <a:cubicBezTo>
                  <a:pt x="273025" y="0"/>
                  <a:pt x="291703" y="18678"/>
                  <a:pt x="291703" y="41672"/>
                </a:cubicBezTo>
                <a:close/>
              </a:path>
            </a:pathLst>
          </a:custGeom>
          <a:solidFill>
            <a:srgbClr val="CD853F"/>
          </a:solidFill>
        </p:spPr>
      </p:sp>
      <p:sp>
        <p:nvSpPr>
          <p:cNvPr id="11" name="Text 8"/>
          <p:cNvSpPr/>
          <p:nvPr/>
        </p:nvSpPr>
        <p:spPr>
          <a:xfrm>
            <a:off x="4648200" y="3454400"/>
            <a:ext cx="2895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Day 3-6</a:t>
            </a:r>
            <a:endParaRPr lang="en-US" sz="2000" dirty="0">
              <a:solidFill>
                <a:srgbClr val="CD853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902200" y="3911600"/>
            <a:ext cx="2387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alt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IMusic App/Spring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后端的基本功能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实现</a:t>
            </a:r>
            <a:endParaRPr lang="zh-CN" altLang="en-US" sz="1400" dirty="0">
              <a:solidFill>
                <a:srgbClr val="333333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7959725" y="3352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248781"/>
                </a:moveTo>
                <a:cubicBezTo>
                  <a:pt x="517118" y="237619"/>
                  <a:pt x="517118" y="219492"/>
                  <a:pt x="505956" y="208330"/>
                </a:cubicBezTo>
                <a:lnTo>
                  <a:pt x="391656" y="94030"/>
                </a:lnTo>
                <a:cubicBezTo>
                  <a:pt x="380494" y="82868"/>
                  <a:pt x="362367" y="82868"/>
                  <a:pt x="351205" y="94030"/>
                </a:cubicBezTo>
                <a:cubicBezTo>
                  <a:pt x="340043" y="105192"/>
                  <a:pt x="340043" y="123319"/>
                  <a:pt x="351205" y="134481"/>
                </a:cubicBezTo>
                <a:lnTo>
                  <a:pt x="41674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416749" y="257175"/>
                </a:lnTo>
                <a:lnTo>
                  <a:pt x="351205" y="322719"/>
                </a:lnTo>
                <a:cubicBezTo>
                  <a:pt x="340042" y="333881"/>
                  <a:pt x="340042" y="352008"/>
                  <a:pt x="351205" y="363170"/>
                </a:cubicBezTo>
                <a:cubicBezTo>
                  <a:pt x="362367" y="374333"/>
                  <a:pt x="380494" y="374333"/>
                  <a:pt x="391656" y="363170"/>
                </a:cubicBezTo>
                <a:lnTo>
                  <a:pt x="505956" y="248870"/>
                </a:lnTo>
                <a:close/>
              </a:path>
            </a:pathLst>
          </a:custGeom>
          <a:solidFill>
            <a:srgbClr val="4682B4"/>
          </a:solidFill>
        </p:spPr>
      </p:sp>
      <p:sp>
        <p:nvSpPr>
          <p:cNvPr id="14" name="Shape 11"/>
          <p:cNvSpPr/>
          <p:nvPr/>
        </p:nvSpPr>
        <p:spPr>
          <a:xfrm>
            <a:off x="8940800" y="2540000"/>
            <a:ext cx="2794000" cy="2082800"/>
          </a:xfrm>
          <a:custGeom>
            <a:avLst/>
            <a:gdLst/>
            <a:ahLst/>
            <a:cxnLst/>
            <a:rect l="l" t="t" r="r" b="b"/>
            <a:pathLst>
              <a:path w="2794000" h="2082800">
                <a:moveTo>
                  <a:pt x="101599" y="0"/>
                </a:moveTo>
                <a:lnTo>
                  <a:pt x="2692401" y="0"/>
                </a:lnTo>
                <a:cubicBezTo>
                  <a:pt x="2748513" y="0"/>
                  <a:pt x="2794000" y="45487"/>
                  <a:pt x="2794000" y="101599"/>
                </a:cubicBezTo>
                <a:lnTo>
                  <a:pt x="2794000" y="1981201"/>
                </a:lnTo>
                <a:cubicBezTo>
                  <a:pt x="2794000" y="2037313"/>
                  <a:pt x="2748513" y="2082800"/>
                  <a:pt x="26924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682B4">
              <a:alpha val="1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2"/>
          <p:cNvSpPr/>
          <p:nvPr/>
        </p:nvSpPr>
        <p:spPr>
          <a:xfrm>
            <a:off x="10174288" y="28575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6" name="Text 13"/>
          <p:cNvSpPr/>
          <p:nvPr/>
        </p:nvSpPr>
        <p:spPr>
          <a:xfrm>
            <a:off x="8890000" y="3454400"/>
            <a:ext cx="2895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Day 7</a:t>
            </a:r>
            <a:endParaRPr lang="en-US" sz="2000" dirty="0">
              <a:solidFill>
                <a:srgbClr val="4682B4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9144000" y="3911600"/>
            <a:ext cx="2387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在原应用基础上进行增量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迭代开发</a:t>
            </a:r>
            <a:endParaRPr lang="zh-CN" altLang="en-US" sz="1400" dirty="0">
              <a:solidFill>
                <a:srgbClr val="333333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0" y="4927600"/>
            <a:ext cx="12192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A0522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Day  8 </a:t>
            </a:r>
            <a:r>
              <a:rPr lang="zh-CN" altLang="en-US" sz="1600" dirty="0">
                <a:solidFill>
                  <a:srgbClr val="A0522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撰写产品说明书，完善</a:t>
            </a:r>
            <a:r>
              <a:rPr lang="en-US" altLang="zh-CN" sz="1600" dirty="0">
                <a:solidFill>
                  <a:srgbClr val="A0522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UI</a:t>
            </a:r>
            <a:r>
              <a:rPr lang="zh-CN" altLang="en-US" sz="1600" dirty="0">
                <a:solidFill>
                  <a:srgbClr val="A0522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设计，进行测试和修复</a:t>
            </a:r>
            <a:r>
              <a:rPr lang="en-US" altLang="zh-CN" sz="1600" dirty="0">
                <a:solidFill>
                  <a:srgbClr val="A0522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bug</a:t>
            </a:r>
            <a:endParaRPr lang="en-US" altLang="zh-CN" sz="1600" dirty="0">
              <a:solidFill>
                <a:srgbClr val="A0522D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12192635" cy="68726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965200"/>
            <a:ext cx="12192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endParaRPr lang="zh-CN" altLang="en-US" sz="3600" dirty="0">
              <a:solidFill>
                <a:srgbClr val="A0522D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219200" y="1879600"/>
            <a:ext cx="4673600" cy="3403600"/>
          </a:xfrm>
          <a:custGeom>
            <a:avLst/>
            <a:gdLst/>
            <a:ahLst/>
            <a:cxnLst/>
            <a:rect l="l" t="t" r="r" b="b"/>
            <a:pathLst>
              <a:path w="4673600" h="3403600">
                <a:moveTo>
                  <a:pt x="101597" y="0"/>
                </a:moveTo>
                <a:lnTo>
                  <a:pt x="4572003" y="0"/>
                </a:lnTo>
                <a:cubicBezTo>
                  <a:pt x="4628113" y="0"/>
                  <a:pt x="4673600" y="45487"/>
                  <a:pt x="4673600" y="101597"/>
                </a:cubicBezTo>
                <a:lnTo>
                  <a:pt x="4673600" y="3302003"/>
                </a:lnTo>
                <a:cubicBezTo>
                  <a:pt x="4673600" y="3358113"/>
                  <a:pt x="4628113" y="3403600"/>
                  <a:pt x="4572003" y="3403600"/>
                </a:cubicBezTo>
                <a:lnTo>
                  <a:pt x="101597" y="3403600"/>
                </a:lnTo>
                <a:cubicBezTo>
                  <a:pt x="45487" y="3403600"/>
                  <a:pt x="0" y="3358113"/>
                  <a:pt x="0" y="33020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3251200" y="2286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495300" y="247650"/>
                </a:moveTo>
                <a:cubicBezTo>
                  <a:pt x="495300" y="302300"/>
                  <a:pt x="477560" y="352782"/>
                  <a:pt x="447675" y="393740"/>
                </a:cubicBezTo>
                <a:lnTo>
                  <a:pt x="598408" y="544592"/>
                </a:lnTo>
                <a:cubicBezTo>
                  <a:pt x="613291" y="559475"/>
                  <a:pt x="613291" y="583644"/>
                  <a:pt x="598408" y="598527"/>
                </a:cubicBezTo>
                <a:cubicBezTo>
                  <a:pt x="583525" y="613410"/>
                  <a:pt x="559356" y="613410"/>
                  <a:pt x="544473" y="598527"/>
                </a:cubicBezTo>
                <a:lnTo>
                  <a:pt x="393740" y="447675"/>
                </a:lnTo>
                <a:cubicBezTo>
                  <a:pt x="352782" y="477560"/>
                  <a:pt x="302300" y="495300"/>
                  <a:pt x="247650" y="495300"/>
                </a:cubicBezTo>
                <a:cubicBezTo>
                  <a:pt x="110847" y="495300"/>
                  <a:pt x="0" y="384453"/>
                  <a:pt x="0" y="247650"/>
                </a:cubicBezTo>
                <a:cubicBezTo>
                  <a:pt x="0" y="110847"/>
                  <a:pt x="110847" y="0"/>
                  <a:pt x="247650" y="0"/>
                </a:cubicBezTo>
                <a:cubicBezTo>
                  <a:pt x="384453" y="0"/>
                  <a:pt x="495300" y="110847"/>
                  <a:pt x="495300" y="247650"/>
                </a:cubicBezTo>
                <a:close/>
                <a:moveTo>
                  <a:pt x="247650" y="133350"/>
                </a:moveTo>
                <a:cubicBezTo>
                  <a:pt x="231815" y="133350"/>
                  <a:pt x="219075" y="146090"/>
                  <a:pt x="219075" y="161925"/>
                </a:cubicBezTo>
                <a:lnTo>
                  <a:pt x="219075" y="219075"/>
                </a:lnTo>
                <a:lnTo>
                  <a:pt x="161925" y="219075"/>
                </a:lnTo>
                <a:cubicBezTo>
                  <a:pt x="146090" y="219075"/>
                  <a:pt x="133350" y="231815"/>
                  <a:pt x="133350" y="247650"/>
                </a:cubicBezTo>
                <a:cubicBezTo>
                  <a:pt x="133350" y="263485"/>
                  <a:pt x="146090" y="276225"/>
                  <a:pt x="161925" y="276225"/>
                </a:cubicBezTo>
                <a:lnTo>
                  <a:pt x="219075" y="276225"/>
                </a:lnTo>
                <a:lnTo>
                  <a:pt x="219075" y="333375"/>
                </a:lnTo>
                <a:cubicBezTo>
                  <a:pt x="219075" y="349210"/>
                  <a:pt x="231815" y="361950"/>
                  <a:pt x="247650" y="361950"/>
                </a:cubicBezTo>
                <a:cubicBezTo>
                  <a:pt x="263485" y="361950"/>
                  <a:pt x="276225" y="349210"/>
                  <a:pt x="276225" y="333375"/>
                </a:cubicBezTo>
                <a:lnTo>
                  <a:pt x="276225" y="276225"/>
                </a:lnTo>
                <a:lnTo>
                  <a:pt x="333375" y="276225"/>
                </a:lnTo>
                <a:cubicBezTo>
                  <a:pt x="349210" y="276225"/>
                  <a:pt x="361950" y="263485"/>
                  <a:pt x="361950" y="247650"/>
                </a:cubicBezTo>
                <a:cubicBezTo>
                  <a:pt x="361950" y="231815"/>
                  <a:pt x="349210" y="219075"/>
                  <a:pt x="333375" y="219075"/>
                </a:cubicBezTo>
                <a:lnTo>
                  <a:pt x="276225" y="219075"/>
                </a:lnTo>
                <a:lnTo>
                  <a:pt x="276225" y="161925"/>
                </a:lnTo>
                <a:cubicBezTo>
                  <a:pt x="276225" y="146090"/>
                  <a:pt x="263485" y="133350"/>
                  <a:pt x="247650" y="133350"/>
                </a:cubicBezTo>
                <a:close/>
              </a:path>
            </a:pathLst>
          </a:custGeom>
          <a:solidFill>
            <a:srgbClr val="A0522D"/>
          </a:solidFill>
        </p:spPr>
      </p:sp>
      <p:sp>
        <p:nvSpPr>
          <p:cNvPr id="6" name="Text 3"/>
          <p:cNvSpPr/>
          <p:nvPr/>
        </p:nvSpPr>
        <p:spPr>
          <a:xfrm>
            <a:off x="1270000" y="2974340"/>
            <a:ext cx="4572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数据库</a:t>
            </a:r>
            <a:r>
              <a:rPr lang="zh-CN" altLang="en-US" sz="24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后端</a:t>
            </a:r>
            <a:endParaRPr lang="zh-CN" altLang="en-US" sz="2400" dirty="0">
              <a:solidFill>
                <a:srgbClr val="A0522D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65580" y="3937000"/>
            <a:ext cx="40640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介于组内两位同学都有过后端的</a:t>
            </a:r>
            <a:r>
              <a:rPr lang="en-US" altLang="zh-CN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Springboot+MyBatis</a:t>
            </a: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框架开发经验，我们组在网上查询相关资料和询问</a:t>
            </a:r>
            <a:r>
              <a:rPr lang="en-US" altLang="zh-CN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chat</a:t>
            </a: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后一致认为其可行性较高，故以此作为开发框架，实现了用户数据的增删改查</a:t>
            </a:r>
            <a:r>
              <a:rPr lang="en-US" altLang="zh-CN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歌曲从数据库下载</a:t>
            </a:r>
            <a:r>
              <a:rPr lang="en-US" altLang="zh-CN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上传等</a:t>
            </a: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功能</a:t>
            </a:r>
            <a:endParaRPr lang="zh-CN" altLang="en-US" sz="1600" dirty="0">
              <a:solidFill>
                <a:srgbClr val="333333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299200" y="1879600"/>
            <a:ext cx="4673600" cy="3403600"/>
          </a:xfrm>
          <a:custGeom>
            <a:avLst/>
            <a:gdLst/>
            <a:ahLst/>
            <a:cxnLst/>
            <a:rect l="l" t="t" r="r" b="b"/>
            <a:pathLst>
              <a:path w="4673600" h="3403600">
                <a:moveTo>
                  <a:pt x="101597" y="0"/>
                </a:moveTo>
                <a:lnTo>
                  <a:pt x="4572003" y="0"/>
                </a:lnTo>
                <a:cubicBezTo>
                  <a:pt x="4628113" y="0"/>
                  <a:pt x="4673600" y="45487"/>
                  <a:pt x="4673600" y="101597"/>
                </a:cubicBezTo>
                <a:lnTo>
                  <a:pt x="4673600" y="3302003"/>
                </a:lnTo>
                <a:cubicBezTo>
                  <a:pt x="4673600" y="3358113"/>
                  <a:pt x="4628113" y="3403600"/>
                  <a:pt x="4572003" y="3403600"/>
                </a:cubicBezTo>
                <a:lnTo>
                  <a:pt x="101597" y="3403600"/>
                </a:lnTo>
                <a:cubicBezTo>
                  <a:pt x="45487" y="3403600"/>
                  <a:pt x="0" y="3358113"/>
                  <a:pt x="0" y="33020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7"/>
          <p:cNvSpPr/>
          <p:nvPr/>
        </p:nvSpPr>
        <p:spPr>
          <a:xfrm>
            <a:off x="8255000" y="2286000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>
                <a:moveTo>
                  <a:pt x="495181" y="250627"/>
                </a:moveTo>
                <a:cubicBezTo>
                  <a:pt x="509707" y="246698"/>
                  <a:pt x="524947" y="253603"/>
                  <a:pt x="531495" y="267057"/>
                </a:cubicBezTo>
                <a:lnTo>
                  <a:pt x="553641" y="311825"/>
                </a:lnTo>
                <a:cubicBezTo>
                  <a:pt x="565904" y="313492"/>
                  <a:pt x="577929" y="316825"/>
                  <a:pt x="589240" y="321469"/>
                </a:cubicBezTo>
                <a:lnTo>
                  <a:pt x="630912" y="293727"/>
                </a:lnTo>
                <a:cubicBezTo>
                  <a:pt x="643414" y="285393"/>
                  <a:pt x="659963" y="287060"/>
                  <a:pt x="670560" y="297656"/>
                </a:cubicBezTo>
                <a:lnTo>
                  <a:pt x="693420" y="320516"/>
                </a:lnTo>
                <a:cubicBezTo>
                  <a:pt x="704017" y="331113"/>
                  <a:pt x="705683" y="347782"/>
                  <a:pt x="697349" y="360164"/>
                </a:cubicBezTo>
                <a:lnTo>
                  <a:pt x="669608" y="401717"/>
                </a:lnTo>
                <a:cubicBezTo>
                  <a:pt x="671870" y="407313"/>
                  <a:pt x="673894" y="413147"/>
                  <a:pt x="675561" y="419219"/>
                </a:cubicBezTo>
                <a:cubicBezTo>
                  <a:pt x="677228" y="425291"/>
                  <a:pt x="678299" y="431244"/>
                  <a:pt x="679133" y="437317"/>
                </a:cubicBezTo>
                <a:lnTo>
                  <a:pt x="724019" y="459462"/>
                </a:lnTo>
                <a:cubicBezTo>
                  <a:pt x="737473" y="466130"/>
                  <a:pt x="744379" y="481370"/>
                  <a:pt x="740450" y="495776"/>
                </a:cubicBezTo>
                <a:lnTo>
                  <a:pt x="732115" y="526971"/>
                </a:lnTo>
                <a:cubicBezTo>
                  <a:pt x="728186" y="541377"/>
                  <a:pt x="714732" y="551140"/>
                  <a:pt x="699730" y="550188"/>
                </a:cubicBezTo>
                <a:lnTo>
                  <a:pt x="649724" y="546973"/>
                </a:lnTo>
                <a:cubicBezTo>
                  <a:pt x="642223" y="556617"/>
                  <a:pt x="633532" y="565547"/>
                  <a:pt x="623649" y="573167"/>
                </a:cubicBezTo>
                <a:lnTo>
                  <a:pt x="626864" y="623054"/>
                </a:lnTo>
                <a:cubicBezTo>
                  <a:pt x="627817" y="638056"/>
                  <a:pt x="618053" y="651629"/>
                  <a:pt x="603647" y="655439"/>
                </a:cubicBezTo>
                <a:lnTo>
                  <a:pt x="572453" y="663773"/>
                </a:lnTo>
                <a:cubicBezTo>
                  <a:pt x="557927" y="667702"/>
                  <a:pt x="542806" y="660797"/>
                  <a:pt x="536138" y="647343"/>
                </a:cubicBezTo>
                <a:lnTo>
                  <a:pt x="513993" y="602575"/>
                </a:lnTo>
                <a:cubicBezTo>
                  <a:pt x="501729" y="600908"/>
                  <a:pt x="489704" y="597575"/>
                  <a:pt x="478393" y="592931"/>
                </a:cubicBezTo>
                <a:lnTo>
                  <a:pt x="436721" y="620673"/>
                </a:lnTo>
                <a:cubicBezTo>
                  <a:pt x="424220" y="629007"/>
                  <a:pt x="407670" y="627340"/>
                  <a:pt x="397073" y="616744"/>
                </a:cubicBezTo>
                <a:lnTo>
                  <a:pt x="374213" y="593884"/>
                </a:lnTo>
                <a:cubicBezTo>
                  <a:pt x="363617" y="583287"/>
                  <a:pt x="361950" y="566738"/>
                  <a:pt x="370284" y="554236"/>
                </a:cubicBezTo>
                <a:lnTo>
                  <a:pt x="398026" y="512564"/>
                </a:lnTo>
                <a:cubicBezTo>
                  <a:pt x="395764" y="506968"/>
                  <a:pt x="393740" y="501134"/>
                  <a:pt x="392073" y="495062"/>
                </a:cubicBezTo>
                <a:cubicBezTo>
                  <a:pt x="390406" y="488990"/>
                  <a:pt x="389334" y="482918"/>
                  <a:pt x="388501" y="476964"/>
                </a:cubicBezTo>
                <a:lnTo>
                  <a:pt x="343614" y="454819"/>
                </a:lnTo>
                <a:cubicBezTo>
                  <a:pt x="330160" y="448151"/>
                  <a:pt x="323374" y="432911"/>
                  <a:pt x="327184" y="418505"/>
                </a:cubicBezTo>
                <a:lnTo>
                  <a:pt x="335518" y="387310"/>
                </a:lnTo>
                <a:cubicBezTo>
                  <a:pt x="339447" y="372904"/>
                  <a:pt x="352901" y="363141"/>
                  <a:pt x="367903" y="364093"/>
                </a:cubicBezTo>
                <a:lnTo>
                  <a:pt x="417790" y="367308"/>
                </a:lnTo>
                <a:cubicBezTo>
                  <a:pt x="425291" y="357664"/>
                  <a:pt x="433983" y="348734"/>
                  <a:pt x="443865" y="341114"/>
                </a:cubicBezTo>
                <a:lnTo>
                  <a:pt x="440650" y="291346"/>
                </a:lnTo>
                <a:cubicBezTo>
                  <a:pt x="439698" y="276344"/>
                  <a:pt x="449461" y="262771"/>
                  <a:pt x="463867" y="258961"/>
                </a:cubicBezTo>
                <a:lnTo>
                  <a:pt x="495062" y="250627"/>
                </a:lnTo>
                <a:close/>
                <a:moveTo>
                  <a:pt x="533876" y="404813"/>
                </a:moveTo>
                <a:cubicBezTo>
                  <a:pt x="504963" y="404845"/>
                  <a:pt x="481515" y="428346"/>
                  <a:pt x="481548" y="457260"/>
                </a:cubicBezTo>
                <a:cubicBezTo>
                  <a:pt x="481581" y="486173"/>
                  <a:pt x="505082" y="509620"/>
                  <a:pt x="533995" y="509588"/>
                </a:cubicBezTo>
                <a:cubicBezTo>
                  <a:pt x="562909" y="509555"/>
                  <a:pt x="586356" y="486054"/>
                  <a:pt x="586323" y="457140"/>
                </a:cubicBezTo>
                <a:cubicBezTo>
                  <a:pt x="586290" y="428227"/>
                  <a:pt x="562790" y="404780"/>
                  <a:pt x="533876" y="404813"/>
                </a:cubicBezTo>
                <a:close/>
                <a:moveTo>
                  <a:pt x="267772" y="-54173"/>
                </a:moveTo>
                <a:lnTo>
                  <a:pt x="298966" y="-45839"/>
                </a:lnTo>
                <a:cubicBezTo>
                  <a:pt x="313373" y="-41910"/>
                  <a:pt x="323136" y="-28337"/>
                  <a:pt x="322183" y="-13454"/>
                </a:cubicBezTo>
                <a:lnTo>
                  <a:pt x="318968" y="36314"/>
                </a:lnTo>
                <a:cubicBezTo>
                  <a:pt x="328851" y="43934"/>
                  <a:pt x="337542" y="52745"/>
                  <a:pt x="345043" y="62508"/>
                </a:cubicBezTo>
                <a:lnTo>
                  <a:pt x="395049" y="59293"/>
                </a:lnTo>
                <a:cubicBezTo>
                  <a:pt x="409932" y="58341"/>
                  <a:pt x="423505" y="68104"/>
                  <a:pt x="427434" y="82510"/>
                </a:cubicBezTo>
                <a:lnTo>
                  <a:pt x="435769" y="113705"/>
                </a:lnTo>
                <a:cubicBezTo>
                  <a:pt x="439579" y="128111"/>
                  <a:pt x="432792" y="143351"/>
                  <a:pt x="419338" y="150019"/>
                </a:cubicBezTo>
                <a:lnTo>
                  <a:pt x="374452" y="172164"/>
                </a:lnTo>
                <a:cubicBezTo>
                  <a:pt x="373618" y="178237"/>
                  <a:pt x="372428" y="184309"/>
                  <a:pt x="370880" y="190262"/>
                </a:cubicBezTo>
                <a:cubicBezTo>
                  <a:pt x="369332" y="196215"/>
                  <a:pt x="367189" y="202168"/>
                  <a:pt x="364927" y="207764"/>
                </a:cubicBezTo>
                <a:lnTo>
                  <a:pt x="392668" y="249436"/>
                </a:lnTo>
                <a:cubicBezTo>
                  <a:pt x="401003" y="261937"/>
                  <a:pt x="399336" y="278487"/>
                  <a:pt x="388739" y="289084"/>
                </a:cubicBezTo>
                <a:lnTo>
                  <a:pt x="365879" y="311944"/>
                </a:lnTo>
                <a:cubicBezTo>
                  <a:pt x="355283" y="322540"/>
                  <a:pt x="338733" y="324207"/>
                  <a:pt x="326231" y="315873"/>
                </a:cubicBezTo>
                <a:lnTo>
                  <a:pt x="284559" y="288131"/>
                </a:lnTo>
                <a:cubicBezTo>
                  <a:pt x="273248" y="292775"/>
                  <a:pt x="261223" y="296108"/>
                  <a:pt x="248960" y="297775"/>
                </a:cubicBezTo>
                <a:lnTo>
                  <a:pt x="226814" y="342543"/>
                </a:lnTo>
                <a:cubicBezTo>
                  <a:pt x="220147" y="355997"/>
                  <a:pt x="204907" y="362783"/>
                  <a:pt x="190500" y="358973"/>
                </a:cubicBezTo>
                <a:lnTo>
                  <a:pt x="159306" y="350639"/>
                </a:lnTo>
                <a:cubicBezTo>
                  <a:pt x="144780" y="346710"/>
                  <a:pt x="135136" y="333137"/>
                  <a:pt x="136088" y="318254"/>
                </a:cubicBezTo>
                <a:lnTo>
                  <a:pt x="139303" y="268367"/>
                </a:lnTo>
                <a:cubicBezTo>
                  <a:pt x="129421" y="260747"/>
                  <a:pt x="120729" y="251936"/>
                  <a:pt x="113228" y="242173"/>
                </a:cubicBezTo>
                <a:lnTo>
                  <a:pt x="63222" y="245388"/>
                </a:lnTo>
                <a:cubicBezTo>
                  <a:pt x="48339" y="246340"/>
                  <a:pt x="34766" y="236577"/>
                  <a:pt x="30837" y="222171"/>
                </a:cubicBezTo>
                <a:lnTo>
                  <a:pt x="22503" y="190976"/>
                </a:lnTo>
                <a:cubicBezTo>
                  <a:pt x="18693" y="176570"/>
                  <a:pt x="25479" y="161330"/>
                  <a:pt x="38933" y="154662"/>
                </a:cubicBezTo>
                <a:lnTo>
                  <a:pt x="83820" y="132517"/>
                </a:lnTo>
                <a:cubicBezTo>
                  <a:pt x="84653" y="126444"/>
                  <a:pt x="85844" y="120491"/>
                  <a:pt x="87392" y="114419"/>
                </a:cubicBezTo>
                <a:cubicBezTo>
                  <a:pt x="89059" y="108347"/>
                  <a:pt x="90964" y="102513"/>
                  <a:pt x="93345" y="96917"/>
                </a:cubicBezTo>
                <a:lnTo>
                  <a:pt x="65603" y="55364"/>
                </a:lnTo>
                <a:cubicBezTo>
                  <a:pt x="57269" y="42863"/>
                  <a:pt x="58936" y="26313"/>
                  <a:pt x="69533" y="15716"/>
                </a:cubicBezTo>
                <a:lnTo>
                  <a:pt x="92393" y="-7144"/>
                </a:lnTo>
                <a:cubicBezTo>
                  <a:pt x="102989" y="-17740"/>
                  <a:pt x="119539" y="-19407"/>
                  <a:pt x="132040" y="-11073"/>
                </a:cubicBezTo>
                <a:lnTo>
                  <a:pt x="173712" y="16669"/>
                </a:lnTo>
                <a:cubicBezTo>
                  <a:pt x="185023" y="12025"/>
                  <a:pt x="197048" y="8692"/>
                  <a:pt x="209312" y="7025"/>
                </a:cubicBezTo>
                <a:lnTo>
                  <a:pt x="231458" y="-37743"/>
                </a:lnTo>
                <a:cubicBezTo>
                  <a:pt x="238125" y="-51197"/>
                  <a:pt x="253246" y="-57983"/>
                  <a:pt x="267772" y="-54173"/>
                </a:cubicBezTo>
                <a:close/>
                <a:moveTo>
                  <a:pt x="229076" y="100013"/>
                </a:moveTo>
                <a:cubicBezTo>
                  <a:pt x="200163" y="100013"/>
                  <a:pt x="176689" y="123487"/>
                  <a:pt x="176689" y="152400"/>
                </a:cubicBezTo>
                <a:cubicBezTo>
                  <a:pt x="176689" y="181313"/>
                  <a:pt x="200163" y="204787"/>
                  <a:pt x="229076" y="204787"/>
                </a:cubicBezTo>
                <a:cubicBezTo>
                  <a:pt x="257990" y="204787"/>
                  <a:pt x="281464" y="181313"/>
                  <a:pt x="281464" y="152400"/>
                </a:cubicBezTo>
                <a:cubicBezTo>
                  <a:pt x="281464" y="123487"/>
                  <a:pt x="257990" y="100013"/>
                  <a:pt x="229076" y="100013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1" name="Text 8"/>
          <p:cNvSpPr/>
          <p:nvPr/>
        </p:nvSpPr>
        <p:spPr>
          <a:xfrm>
            <a:off x="6350000" y="3149600"/>
            <a:ext cx="4572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zh-CN" altLang="en-US" sz="2400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前端</a:t>
            </a:r>
            <a:r>
              <a:rPr lang="zh-CN" altLang="en-US" sz="2400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</a:t>
            </a:r>
            <a:endParaRPr lang="zh-CN" altLang="en-US" sz="2400" dirty="0">
              <a:solidFill>
                <a:srgbClr val="4682B4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604000" y="4150360"/>
            <a:ext cx="40640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我们基于</a:t>
            </a:r>
            <a:r>
              <a:rPr lang="en-US" altLang="zh-CN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22</a:t>
            </a: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号个人项目和我们之前的</a:t>
            </a:r>
            <a:r>
              <a:rPr lang="en-US" altLang="zh-CN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android </a:t>
            </a: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应用开发课程成果，采用</a:t>
            </a:r>
            <a:r>
              <a:rPr lang="en-US" altLang="zh-CN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java</a:t>
            </a: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语言和</a:t>
            </a:r>
            <a:r>
              <a:rPr lang="en-US" altLang="zh-CN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android studio</a:t>
            </a: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、ExoPlayer播放器</a:t>
            </a:r>
            <a:r>
              <a:rPr lang="zh-CN" alt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框架进行开发，使用Fragment架构进⾏UI界⾯的设计</a:t>
            </a:r>
            <a:endParaRPr lang="zh-CN" altLang="en-US" sz="1600" dirty="0">
              <a:solidFill>
                <a:srgbClr val="333333"/>
              </a:solidFill>
              <a:latin typeface="MiSans" pitchFamily="34" charset="-122"/>
              <a:ea typeface="MiSans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0" y="5588000"/>
            <a:ext cx="12192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635"/>
            <a:ext cx="12192635" cy="68726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625600"/>
            <a:ext cx="12192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zh-CN" altLang="en-US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迭代与重构</a:t>
            </a:r>
            <a:r>
              <a:rPr lang="en-US" altLang="zh-CN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——</a:t>
            </a:r>
            <a:r>
              <a:rPr lang="zh-CN" altLang="en-US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以数据</a:t>
            </a:r>
            <a:r>
              <a:rPr lang="zh-CN" altLang="en-US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库储存</a:t>
            </a:r>
            <a:r>
              <a:rPr lang="zh-CN" altLang="en-US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为例</a:t>
            </a:r>
            <a:endParaRPr lang="zh-CN" altLang="en-US" sz="3600" dirty="0">
              <a:solidFill>
                <a:srgbClr val="A0522D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0" y="2540000"/>
            <a:ext cx="2794000" cy="2082800"/>
          </a:xfrm>
          <a:custGeom>
            <a:avLst/>
            <a:gdLst/>
            <a:ahLst/>
            <a:cxnLst/>
            <a:rect l="l" t="t" r="r" b="b"/>
            <a:pathLst>
              <a:path w="2794000" h="2082800">
                <a:moveTo>
                  <a:pt x="101599" y="0"/>
                </a:moveTo>
                <a:lnTo>
                  <a:pt x="2692401" y="0"/>
                </a:lnTo>
                <a:cubicBezTo>
                  <a:pt x="2748513" y="0"/>
                  <a:pt x="2794000" y="45487"/>
                  <a:pt x="2794000" y="101599"/>
                </a:cubicBezTo>
                <a:lnTo>
                  <a:pt x="2794000" y="1981201"/>
                </a:lnTo>
                <a:cubicBezTo>
                  <a:pt x="2794000" y="2037313"/>
                  <a:pt x="2748513" y="2082800"/>
                  <a:pt x="26924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A0522D">
              <a:alpha val="1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1666875" y="285051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23812"/>
                </a:moveTo>
                <a:cubicBezTo>
                  <a:pt x="21357" y="23812"/>
                  <a:pt x="0" y="45169"/>
                  <a:pt x="0" y="71438"/>
                </a:cubicBezTo>
                <a:lnTo>
                  <a:pt x="0" y="261938"/>
                </a:lnTo>
                <a:cubicBezTo>
                  <a:pt x="0" y="288206"/>
                  <a:pt x="21357" y="309563"/>
                  <a:pt x="47625" y="309563"/>
                </a:cubicBezTo>
                <a:lnTo>
                  <a:pt x="154781" y="309563"/>
                </a:lnTo>
                <a:lnTo>
                  <a:pt x="142875" y="345281"/>
                </a:lnTo>
                <a:lnTo>
                  <a:pt x="89297" y="345281"/>
                </a:lnTo>
                <a:cubicBezTo>
                  <a:pt x="79400" y="345281"/>
                  <a:pt x="71438" y="353244"/>
                  <a:pt x="71438" y="363141"/>
                </a:cubicBezTo>
                <a:cubicBezTo>
                  <a:pt x="71438" y="373038"/>
                  <a:pt x="79400" y="381000"/>
                  <a:pt x="89297" y="381000"/>
                </a:cubicBezTo>
                <a:lnTo>
                  <a:pt x="291703" y="381000"/>
                </a:lnTo>
                <a:cubicBezTo>
                  <a:pt x="301600" y="381000"/>
                  <a:pt x="309563" y="373038"/>
                  <a:pt x="309563" y="363141"/>
                </a:cubicBezTo>
                <a:cubicBezTo>
                  <a:pt x="309563" y="353244"/>
                  <a:pt x="301600" y="345281"/>
                  <a:pt x="291703" y="345281"/>
                </a:cubicBezTo>
                <a:lnTo>
                  <a:pt x="238125" y="345281"/>
                </a:lnTo>
                <a:lnTo>
                  <a:pt x="226219" y="309563"/>
                </a:lnTo>
                <a:lnTo>
                  <a:pt x="333375" y="309563"/>
                </a:lnTo>
                <a:cubicBezTo>
                  <a:pt x="359643" y="309563"/>
                  <a:pt x="381000" y="288206"/>
                  <a:pt x="381000" y="261938"/>
                </a:cubicBezTo>
                <a:lnTo>
                  <a:pt x="381000" y="71438"/>
                </a:lnTo>
                <a:cubicBezTo>
                  <a:pt x="381000" y="45169"/>
                  <a:pt x="359643" y="23812"/>
                  <a:pt x="333375" y="23812"/>
                </a:cubicBezTo>
                <a:lnTo>
                  <a:pt x="47625" y="23812"/>
                </a:lnTo>
                <a:close/>
                <a:moveTo>
                  <a:pt x="71438" y="71438"/>
                </a:moveTo>
                <a:lnTo>
                  <a:pt x="309563" y="71438"/>
                </a:lnTo>
                <a:cubicBezTo>
                  <a:pt x="322734" y="71438"/>
                  <a:pt x="333375" y="82079"/>
                  <a:pt x="333375" y="95250"/>
                </a:cubicBezTo>
                <a:lnTo>
                  <a:pt x="333375" y="214313"/>
                </a:lnTo>
                <a:cubicBezTo>
                  <a:pt x="333375" y="227484"/>
                  <a:pt x="322734" y="238125"/>
                  <a:pt x="309563" y="238125"/>
                </a:cubicBezTo>
                <a:lnTo>
                  <a:pt x="71438" y="238125"/>
                </a:lnTo>
                <a:cubicBezTo>
                  <a:pt x="58266" y="238125"/>
                  <a:pt x="47625" y="227484"/>
                  <a:pt x="47625" y="214313"/>
                </a:cubicBezTo>
                <a:lnTo>
                  <a:pt x="47625" y="95250"/>
                </a:lnTo>
                <a:cubicBezTo>
                  <a:pt x="47625" y="82079"/>
                  <a:pt x="58266" y="71438"/>
                  <a:pt x="71438" y="71438"/>
                </a:cubicBezTo>
                <a:close/>
              </a:path>
            </a:pathLst>
          </a:custGeom>
          <a:solidFill>
            <a:srgbClr val="A0522D"/>
          </a:solidFill>
        </p:spPr>
      </p:sp>
      <p:sp>
        <p:nvSpPr>
          <p:cNvPr id="6" name="Text 3"/>
          <p:cNvSpPr/>
          <p:nvPr/>
        </p:nvSpPr>
        <p:spPr>
          <a:xfrm>
            <a:off x="406400" y="3454400"/>
            <a:ext cx="2895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20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初始</a:t>
            </a:r>
            <a:r>
              <a:rPr lang="zh-CN" altLang="en-US" sz="20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状态</a:t>
            </a:r>
            <a:endParaRPr lang="zh-CN" altLang="en-US" sz="2000" dirty="0">
              <a:solidFill>
                <a:srgbClr val="A0522D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60400" y="4032885"/>
            <a:ext cx="2387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仅实现本地数据库储存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mp3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文件，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IMusic App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的基本功能实现</a:t>
            </a:r>
            <a:endParaRPr lang="zh-CN" altLang="en-US" sz="1400" dirty="0">
              <a:solidFill>
                <a:srgbClr val="333333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1400" dirty="0">
              <a:solidFill>
                <a:srgbClr val="333333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3717925" y="3352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248781"/>
                </a:moveTo>
                <a:cubicBezTo>
                  <a:pt x="517118" y="237619"/>
                  <a:pt x="517118" y="219492"/>
                  <a:pt x="505956" y="208330"/>
                </a:cubicBezTo>
                <a:lnTo>
                  <a:pt x="391656" y="94030"/>
                </a:lnTo>
                <a:cubicBezTo>
                  <a:pt x="380494" y="82868"/>
                  <a:pt x="362367" y="82868"/>
                  <a:pt x="351205" y="94030"/>
                </a:cubicBezTo>
                <a:cubicBezTo>
                  <a:pt x="340043" y="105192"/>
                  <a:pt x="340043" y="123319"/>
                  <a:pt x="351205" y="134481"/>
                </a:cubicBezTo>
                <a:lnTo>
                  <a:pt x="41674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416749" y="257175"/>
                </a:lnTo>
                <a:lnTo>
                  <a:pt x="351205" y="322719"/>
                </a:lnTo>
                <a:cubicBezTo>
                  <a:pt x="340042" y="333881"/>
                  <a:pt x="340042" y="352008"/>
                  <a:pt x="351205" y="363170"/>
                </a:cubicBezTo>
                <a:cubicBezTo>
                  <a:pt x="362367" y="374333"/>
                  <a:pt x="380494" y="374333"/>
                  <a:pt x="391656" y="363170"/>
                </a:cubicBezTo>
                <a:lnTo>
                  <a:pt x="505956" y="248870"/>
                </a:lnTo>
                <a:close/>
              </a:path>
            </a:pathLst>
          </a:custGeom>
          <a:solidFill>
            <a:srgbClr val="CD853F"/>
          </a:solidFill>
        </p:spPr>
      </p:sp>
      <p:sp>
        <p:nvSpPr>
          <p:cNvPr id="9" name="Shape 6"/>
          <p:cNvSpPr/>
          <p:nvPr/>
        </p:nvSpPr>
        <p:spPr>
          <a:xfrm>
            <a:off x="4699000" y="2540000"/>
            <a:ext cx="2794000" cy="2082800"/>
          </a:xfrm>
          <a:custGeom>
            <a:avLst/>
            <a:gdLst/>
            <a:ahLst/>
            <a:cxnLst/>
            <a:rect l="l" t="t" r="r" b="b"/>
            <a:pathLst>
              <a:path w="2794000" h="2082800">
                <a:moveTo>
                  <a:pt x="101599" y="0"/>
                </a:moveTo>
                <a:lnTo>
                  <a:pt x="2692401" y="0"/>
                </a:lnTo>
                <a:cubicBezTo>
                  <a:pt x="2748513" y="0"/>
                  <a:pt x="2794000" y="45487"/>
                  <a:pt x="2794000" y="101599"/>
                </a:cubicBezTo>
                <a:lnTo>
                  <a:pt x="2794000" y="1981201"/>
                </a:lnTo>
                <a:cubicBezTo>
                  <a:pt x="2794000" y="2037313"/>
                  <a:pt x="2748513" y="2082800"/>
                  <a:pt x="26924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CD853F">
              <a:alpha val="1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7"/>
          <p:cNvSpPr/>
          <p:nvPr/>
        </p:nvSpPr>
        <p:spPr>
          <a:xfrm>
            <a:off x="5908675" y="2857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89297" y="41672"/>
                </a:moveTo>
                <a:cubicBezTo>
                  <a:pt x="89297" y="18678"/>
                  <a:pt x="107975" y="0"/>
                  <a:pt x="130969" y="0"/>
                </a:cubicBezTo>
                <a:lnTo>
                  <a:pt x="148828" y="0"/>
                </a:lnTo>
                <a:cubicBezTo>
                  <a:pt x="161999" y="0"/>
                  <a:pt x="172641" y="10641"/>
                  <a:pt x="172641" y="23812"/>
                </a:cubicBezTo>
                <a:lnTo>
                  <a:pt x="172641" y="357188"/>
                </a:lnTo>
                <a:cubicBezTo>
                  <a:pt x="172641" y="370359"/>
                  <a:pt x="161999" y="381000"/>
                  <a:pt x="148828" y="381000"/>
                </a:cubicBezTo>
                <a:lnTo>
                  <a:pt x="125016" y="381000"/>
                </a:lnTo>
                <a:cubicBezTo>
                  <a:pt x="102840" y="381000"/>
                  <a:pt x="84162" y="365820"/>
                  <a:pt x="78879" y="345281"/>
                </a:cubicBezTo>
                <a:cubicBezTo>
                  <a:pt x="78358" y="345281"/>
                  <a:pt x="77912" y="345281"/>
                  <a:pt x="77391" y="345281"/>
                </a:cubicBezTo>
                <a:cubicBezTo>
                  <a:pt x="44500" y="345281"/>
                  <a:pt x="17859" y="318641"/>
                  <a:pt x="17859" y="285750"/>
                </a:cubicBezTo>
                <a:cubicBezTo>
                  <a:pt x="17859" y="272355"/>
                  <a:pt x="22324" y="260003"/>
                  <a:pt x="29766" y="250031"/>
                </a:cubicBezTo>
                <a:cubicBezTo>
                  <a:pt x="15329" y="239167"/>
                  <a:pt x="5953" y="221903"/>
                  <a:pt x="5953" y="202406"/>
                </a:cubicBezTo>
                <a:cubicBezTo>
                  <a:pt x="5953" y="179412"/>
                  <a:pt x="19050" y="159395"/>
                  <a:pt x="38100" y="149498"/>
                </a:cubicBezTo>
                <a:cubicBezTo>
                  <a:pt x="32817" y="140568"/>
                  <a:pt x="29766" y="130150"/>
                  <a:pt x="29766" y="119063"/>
                </a:cubicBezTo>
                <a:cubicBezTo>
                  <a:pt x="29766" y="86171"/>
                  <a:pt x="56406" y="59531"/>
                  <a:pt x="89297" y="59531"/>
                </a:cubicBezTo>
                <a:lnTo>
                  <a:pt x="89297" y="41672"/>
                </a:lnTo>
                <a:close/>
                <a:moveTo>
                  <a:pt x="291703" y="41672"/>
                </a:moveTo>
                <a:lnTo>
                  <a:pt x="291703" y="59531"/>
                </a:lnTo>
                <a:cubicBezTo>
                  <a:pt x="324594" y="59531"/>
                  <a:pt x="351234" y="86171"/>
                  <a:pt x="351234" y="119063"/>
                </a:cubicBezTo>
                <a:cubicBezTo>
                  <a:pt x="351234" y="130225"/>
                  <a:pt x="348183" y="140643"/>
                  <a:pt x="342900" y="149498"/>
                </a:cubicBezTo>
                <a:cubicBezTo>
                  <a:pt x="362024" y="159395"/>
                  <a:pt x="375047" y="179338"/>
                  <a:pt x="375047" y="202406"/>
                </a:cubicBezTo>
                <a:cubicBezTo>
                  <a:pt x="375047" y="221903"/>
                  <a:pt x="365671" y="239167"/>
                  <a:pt x="351234" y="250031"/>
                </a:cubicBezTo>
                <a:cubicBezTo>
                  <a:pt x="358676" y="260003"/>
                  <a:pt x="363141" y="272355"/>
                  <a:pt x="363141" y="285750"/>
                </a:cubicBezTo>
                <a:cubicBezTo>
                  <a:pt x="363141" y="318641"/>
                  <a:pt x="336500" y="345281"/>
                  <a:pt x="303609" y="345281"/>
                </a:cubicBezTo>
                <a:cubicBezTo>
                  <a:pt x="303088" y="345281"/>
                  <a:pt x="302642" y="345281"/>
                  <a:pt x="302121" y="345281"/>
                </a:cubicBezTo>
                <a:cubicBezTo>
                  <a:pt x="296838" y="365820"/>
                  <a:pt x="278160" y="381000"/>
                  <a:pt x="255984" y="381000"/>
                </a:cubicBezTo>
                <a:lnTo>
                  <a:pt x="232172" y="381000"/>
                </a:lnTo>
                <a:cubicBezTo>
                  <a:pt x="219001" y="381000"/>
                  <a:pt x="208359" y="370359"/>
                  <a:pt x="208359" y="357188"/>
                </a:cubicBezTo>
                <a:lnTo>
                  <a:pt x="208359" y="23812"/>
                </a:lnTo>
                <a:cubicBezTo>
                  <a:pt x="208359" y="10641"/>
                  <a:pt x="219001" y="0"/>
                  <a:pt x="232172" y="0"/>
                </a:cubicBezTo>
                <a:lnTo>
                  <a:pt x="250031" y="0"/>
                </a:lnTo>
                <a:cubicBezTo>
                  <a:pt x="273025" y="0"/>
                  <a:pt x="291703" y="18678"/>
                  <a:pt x="291703" y="41672"/>
                </a:cubicBezTo>
                <a:close/>
              </a:path>
            </a:pathLst>
          </a:custGeom>
          <a:solidFill>
            <a:srgbClr val="CD853F"/>
          </a:solidFill>
        </p:spPr>
      </p:sp>
      <p:sp>
        <p:nvSpPr>
          <p:cNvPr id="11" name="Text 8"/>
          <p:cNvSpPr/>
          <p:nvPr/>
        </p:nvSpPr>
        <p:spPr>
          <a:xfrm>
            <a:off x="4648200" y="3352800"/>
            <a:ext cx="2895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2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连接后端</a:t>
            </a:r>
            <a:endParaRPr lang="zh-CN" altLang="en-US" sz="2000" dirty="0">
              <a:solidFill>
                <a:srgbClr val="CD853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902200" y="3911600"/>
            <a:ext cx="2387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后端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Springboot+MyBatis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框架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+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数据库与前端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app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连接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,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实现</a:t>
            </a:r>
            <a:r>
              <a:rPr 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用户登录注册、更改个人信息访问、更新访问网络数据库</a:t>
            </a:r>
            <a:endParaRPr lang="zh-CN" sz="1400" dirty="0">
              <a:solidFill>
                <a:srgbClr val="333333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7959725" y="3352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248781"/>
                </a:moveTo>
                <a:cubicBezTo>
                  <a:pt x="517118" y="237619"/>
                  <a:pt x="517118" y="219492"/>
                  <a:pt x="505956" y="208330"/>
                </a:cubicBezTo>
                <a:lnTo>
                  <a:pt x="391656" y="94030"/>
                </a:lnTo>
                <a:cubicBezTo>
                  <a:pt x="380494" y="82868"/>
                  <a:pt x="362367" y="82868"/>
                  <a:pt x="351205" y="94030"/>
                </a:cubicBezTo>
                <a:cubicBezTo>
                  <a:pt x="340043" y="105192"/>
                  <a:pt x="340043" y="123319"/>
                  <a:pt x="351205" y="134481"/>
                </a:cubicBezTo>
                <a:lnTo>
                  <a:pt x="41674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416749" y="257175"/>
                </a:lnTo>
                <a:lnTo>
                  <a:pt x="351205" y="322719"/>
                </a:lnTo>
                <a:cubicBezTo>
                  <a:pt x="340042" y="333881"/>
                  <a:pt x="340042" y="352008"/>
                  <a:pt x="351205" y="363170"/>
                </a:cubicBezTo>
                <a:cubicBezTo>
                  <a:pt x="362367" y="374333"/>
                  <a:pt x="380494" y="374333"/>
                  <a:pt x="391656" y="363170"/>
                </a:cubicBezTo>
                <a:lnTo>
                  <a:pt x="505956" y="248870"/>
                </a:lnTo>
                <a:close/>
              </a:path>
            </a:pathLst>
          </a:custGeom>
          <a:solidFill>
            <a:srgbClr val="4682B4"/>
          </a:solidFill>
        </p:spPr>
      </p:sp>
      <p:sp>
        <p:nvSpPr>
          <p:cNvPr id="14" name="Shape 11"/>
          <p:cNvSpPr/>
          <p:nvPr/>
        </p:nvSpPr>
        <p:spPr>
          <a:xfrm>
            <a:off x="8940800" y="2540000"/>
            <a:ext cx="2794000" cy="2082800"/>
          </a:xfrm>
          <a:custGeom>
            <a:avLst/>
            <a:gdLst/>
            <a:ahLst/>
            <a:cxnLst/>
            <a:rect l="l" t="t" r="r" b="b"/>
            <a:pathLst>
              <a:path w="2794000" h="2082800">
                <a:moveTo>
                  <a:pt x="101599" y="0"/>
                </a:moveTo>
                <a:lnTo>
                  <a:pt x="2692401" y="0"/>
                </a:lnTo>
                <a:cubicBezTo>
                  <a:pt x="2748513" y="0"/>
                  <a:pt x="2794000" y="45487"/>
                  <a:pt x="2794000" y="101599"/>
                </a:cubicBezTo>
                <a:lnTo>
                  <a:pt x="2794000" y="1981201"/>
                </a:lnTo>
                <a:cubicBezTo>
                  <a:pt x="2794000" y="2037313"/>
                  <a:pt x="2748513" y="2082800"/>
                  <a:pt x="26924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682B4">
              <a:alpha val="1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2"/>
          <p:cNvSpPr/>
          <p:nvPr/>
        </p:nvSpPr>
        <p:spPr>
          <a:xfrm>
            <a:off x="10174288" y="28575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6" name="Text 13"/>
          <p:cNvSpPr/>
          <p:nvPr/>
        </p:nvSpPr>
        <p:spPr>
          <a:xfrm>
            <a:off x="8839200" y="3258820"/>
            <a:ext cx="2895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2000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后端数据库</a:t>
            </a:r>
            <a:r>
              <a:rPr lang="zh-CN" altLang="en-US" sz="2000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优化</a:t>
            </a:r>
            <a:endParaRPr lang="zh-CN" altLang="en-US" sz="2000" dirty="0">
              <a:solidFill>
                <a:srgbClr val="4682B4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9144000" y="3911600"/>
            <a:ext cx="2387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增加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music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表连接网络音乐库和完善用户结构</a:t>
            </a:r>
            <a:endParaRPr lang="zh-CN" altLang="en-US" sz="1400" dirty="0">
              <a:solidFill>
                <a:srgbClr val="333333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99440" y="5095875"/>
            <a:ext cx="111353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持久层框架的选型迭代</a:t>
            </a:r>
            <a:r>
              <a:rPr lang="en-US" altLang="zh-CN"/>
              <a:t>——</a:t>
            </a:r>
            <a:r>
              <a:rPr lang="zh-CN" altLang="en-US"/>
              <a:t>从</a:t>
            </a:r>
            <a:r>
              <a:rPr lang="en-US" altLang="zh-CN"/>
              <a:t>JPA-&gt;MyBatis</a:t>
            </a:r>
            <a:r>
              <a:rPr lang="zh-CN" altLang="en-US"/>
              <a:t>：随着后端数据库的迭代带来的复杂化表结构，需要频繁人工手动精准控制</a:t>
            </a:r>
            <a:r>
              <a:rPr lang="en-US" altLang="zh-CN"/>
              <a:t>SQL,</a:t>
            </a:r>
            <a:r>
              <a:rPr lang="zh-CN" altLang="en-US"/>
              <a:t>所以我们将原本的</a:t>
            </a:r>
            <a:r>
              <a:rPr lang="en-US" altLang="zh-CN"/>
              <a:t>JPA</a:t>
            </a:r>
            <a:r>
              <a:rPr lang="zh-CN" altLang="en-US"/>
              <a:t>框架更新为了</a:t>
            </a:r>
            <a:r>
              <a:rPr lang="en-US" altLang="zh-CN"/>
              <a:t>MyBatis</a:t>
            </a:r>
            <a:r>
              <a:rPr lang="zh-CN" altLang="en-US"/>
              <a:t>框架，这有利于我们以数据库为核心的开发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31800" y="-14605"/>
            <a:ext cx="12192635" cy="68726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54000"/>
            <a:ext cx="5943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zh-CN" altLang="en-US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增量</a:t>
            </a:r>
            <a:r>
              <a:rPr lang="zh-CN" altLang="en-US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</a:t>
            </a:r>
            <a:endParaRPr lang="zh-CN" altLang="en-US" sz="3600" dirty="0">
              <a:solidFill>
                <a:srgbClr val="A0522D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254000" y="863600"/>
            <a:ext cx="59436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文艺界新闻随</a:t>
            </a:r>
            <a:r>
              <a:rPr lang="zh-CN" altLang="en-US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时速递</a:t>
            </a:r>
            <a:endParaRPr lang="zh-CN" altLang="en-US" sz="3000" dirty="0">
              <a:solidFill>
                <a:srgbClr val="CD853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54000" y="1524000"/>
            <a:ext cx="5435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采用</a:t>
            </a:r>
            <a:r>
              <a:rPr lang="en-US" sz="1600" b="1" dirty="0">
                <a:solidFill>
                  <a:srgbClr val="4682B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OKhttp</a:t>
            </a:r>
            <a:r>
              <a:rPr lang="zh-CN" altLang="en-US" sz="1600" b="1" dirty="0">
                <a:solidFill>
                  <a:srgbClr val="4682B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技术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</a:t>
            </a:r>
            <a:r>
              <a:rPr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OkHttp 通过连接池、缓存等机制提高了性能,特别适合于移动设备环境。</a:t>
            </a:r>
            <a:endParaRPr sz="1600" dirty="0">
              <a:solidFill>
                <a:srgbClr val="333333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79450" y="2283460"/>
            <a:ext cx="20701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zh-CN" altLang="en-US" sz="1600" dirty="0"/>
              <a:t>登录</a:t>
            </a:r>
            <a:r>
              <a:rPr lang="en-US" altLang="zh-CN" sz="1600" dirty="0"/>
              <a:t>-&gt;</a:t>
            </a:r>
            <a:r>
              <a:rPr lang="zh-CN" altLang="en-US" sz="1600" dirty="0"/>
              <a:t>个人</a:t>
            </a:r>
            <a:r>
              <a:rPr lang="en-US" altLang="zh-CN" sz="1600" dirty="0"/>
              <a:t>-&gt;</a:t>
            </a:r>
            <a:r>
              <a:rPr lang="zh-CN" altLang="en-US" sz="1600" dirty="0"/>
              <a:t>查看新闻</a:t>
            </a:r>
            <a:endParaRPr lang="zh-CN" altLang="en-US" sz="1600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10" y="2792730"/>
            <a:ext cx="3088005" cy="2408555"/>
          </a:xfrm>
          <a:prstGeom prst="rect">
            <a:avLst/>
          </a:prstGeom>
        </p:spPr>
      </p:pic>
      <p:cxnSp>
        <p:nvCxnSpPr>
          <p:cNvPr id="13" name="直接箭头连接符 12"/>
          <p:cNvCxnSpPr/>
          <p:nvPr/>
        </p:nvCxnSpPr>
        <p:spPr>
          <a:xfrm>
            <a:off x="2413635" y="2674620"/>
            <a:ext cx="161290" cy="196850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rcRect r="-690" b="12722"/>
          <a:stretch>
            <a:fillRect/>
          </a:stretch>
        </p:blipFill>
        <p:spPr>
          <a:xfrm>
            <a:off x="4082415" y="1866265"/>
            <a:ext cx="2129790" cy="418211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679450" y="5440045"/>
            <a:ext cx="29927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即可获得最新音乐</a:t>
            </a:r>
            <a:r>
              <a:rPr lang="zh-CN" altLang="en-US"/>
              <a:t>资讯！</a:t>
            </a:r>
            <a:endParaRPr lang="zh-CN" altLang="en-US"/>
          </a:p>
        </p:txBody>
      </p:sp>
      <p:sp>
        <p:nvSpPr>
          <p:cNvPr id="16" name="Text 1"/>
          <p:cNvSpPr/>
          <p:nvPr/>
        </p:nvSpPr>
        <p:spPr>
          <a:xfrm flipH="1">
            <a:off x="6965315" y="175895"/>
            <a:ext cx="4551680" cy="163068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 marL="0" indent="0">
              <a:lnSpc>
                <a:spcPct val="100000"/>
              </a:lnSpc>
              <a:buNone/>
            </a:pPr>
            <a:r>
              <a:rPr lang="zh-CN" altLang="en-US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管理员数据统计</a:t>
            </a:r>
            <a:r>
              <a:rPr lang="en-US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/</a:t>
            </a:r>
            <a:r>
              <a:rPr lang="zh-CN" altLang="en-US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用户数据安全保存</a:t>
            </a:r>
            <a:endParaRPr lang="zh-CN" altLang="en-US" sz="3000" dirty="0">
              <a:solidFill>
                <a:srgbClr val="CD853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8410" y="1934210"/>
            <a:ext cx="2857500" cy="2133600"/>
          </a:xfrm>
          <a:prstGeom prst="rect">
            <a:avLst/>
          </a:prstGeom>
        </p:spPr>
      </p:pic>
      <p:sp>
        <p:nvSpPr>
          <p:cNvPr id="18" name="Text 2"/>
          <p:cNvSpPr/>
          <p:nvPr/>
        </p:nvSpPr>
        <p:spPr>
          <a:xfrm>
            <a:off x="6965315" y="1324610"/>
            <a:ext cx="5435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 marL="0" indent="0">
              <a:lnSpc>
                <a:spcPct val="130000"/>
              </a:lnSpc>
              <a:buNone/>
            </a:pPr>
            <a:r>
              <a:rPr lang="zh-CN" altLang="en-US" sz="1600" dirty="0"/>
              <a:t>管理员页面歌曲数量</a:t>
            </a:r>
            <a:r>
              <a:rPr lang="en-US" altLang="zh-CN" sz="1600" dirty="0"/>
              <a:t> </a:t>
            </a:r>
            <a:r>
              <a:rPr lang="zh-CN" altLang="en-US" sz="1600" dirty="0"/>
              <a:t>用户数量</a:t>
            </a:r>
            <a:r>
              <a:rPr lang="en-US" altLang="zh-CN" sz="1600" dirty="0"/>
              <a:t> </a:t>
            </a:r>
            <a:r>
              <a:rPr lang="zh-CN" altLang="en-US" sz="1600" dirty="0"/>
              <a:t>歌单数量</a:t>
            </a:r>
            <a:r>
              <a:rPr lang="zh-CN" altLang="en-US" sz="1600" dirty="0"/>
              <a:t>统计</a:t>
            </a:r>
            <a:endParaRPr lang="zh-CN" altLang="en-US" sz="16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1005" y="4846955"/>
            <a:ext cx="4960620" cy="59309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883400" y="4469765"/>
            <a:ext cx="4716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严谨的用户表结构</a:t>
            </a:r>
            <a:endParaRPr lang="zh-CN" altLang="en-US" sz="160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9250" y="-71120"/>
            <a:ext cx="2594610" cy="149796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3" name="Text 1"/>
          <p:cNvSpPr/>
          <p:nvPr/>
        </p:nvSpPr>
        <p:spPr>
          <a:xfrm>
            <a:off x="349250" y="-71120"/>
            <a:ext cx="2594610" cy="14979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7000" dirty="0">
                <a:solidFill>
                  <a:srgbClr val="822C1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10-10-11:40:17-d3k8088s8jdo4os5e6s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" y="1634490"/>
            <a:ext cx="2663825" cy="524510"/>
          </a:xfrm>
          <a:prstGeom prst="rect">
            <a:avLst/>
          </a:prstGeom>
        </p:spPr>
      </p:pic>
      <p:pic>
        <p:nvPicPr>
          <p:cNvPr id="5" name="Image 1" descr="https://kimi-img.moonshot.cn/pub/slides/slides_tmpl/image/25-10-10-11:40:17-d3k8088s8jdo4os5e6q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2465" y="526415"/>
            <a:ext cx="597535" cy="28067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22096" y="2480022"/>
            <a:ext cx="884017" cy="783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600" dirty="0">
                <a:solidFill>
                  <a:srgbClr val="FFF3C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2077416" y="2542436"/>
            <a:ext cx="4113090" cy="6576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产品初心与价值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6361708" y="2480022"/>
            <a:ext cx="884017" cy="783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600" dirty="0">
                <a:solidFill>
                  <a:srgbClr val="FFF3C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7317028" y="2542436"/>
            <a:ext cx="4113090" cy="6576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alt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关键功能</a:t>
            </a:r>
            <a:r>
              <a:rPr lang="zh-CN" alt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展示</a:t>
            </a:r>
            <a:endParaRPr lang="zh-CN" altLang="en-US" sz="20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122096" y="3584372"/>
            <a:ext cx="884017" cy="783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600" dirty="0">
                <a:solidFill>
                  <a:srgbClr val="FFF3C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2077416" y="3646786"/>
            <a:ext cx="4113090" cy="6576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alt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结对开发</a:t>
            </a:r>
            <a:r>
              <a:rPr lang="zh-CN" alt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过程</a:t>
            </a:r>
            <a:endParaRPr lang="zh-CN" altLang="en-US" sz="20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6361708" y="3584372"/>
            <a:ext cx="884017" cy="783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600" dirty="0">
                <a:solidFill>
                  <a:srgbClr val="FFF3C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7317028" y="3646786"/>
            <a:ext cx="4113090" cy="6576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alt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困难及其</a:t>
            </a:r>
            <a:r>
              <a:rPr lang="zh-CN" alt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解决方案</a:t>
            </a:r>
            <a:endParaRPr lang="zh-CN" altLang="en-US" sz="20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3728720" y="4688720"/>
            <a:ext cx="884017" cy="78336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600" dirty="0">
                <a:solidFill>
                  <a:srgbClr val="FFF3C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684040" y="4751772"/>
            <a:ext cx="4113090" cy="6576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altLang="en-US" sz="20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未来期望</a:t>
            </a:r>
            <a:endParaRPr lang="zh-CN" altLang="en-US" sz="2000" b="1" dirty="0">
              <a:solidFill>
                <a:srgbClr val="FFFFFF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" y="-7620"/>
            <a:ext cx="12192635" cy="687260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54000" y="863600"/>
            <a:ext cx="59436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代码规范</a:t>
            </a:r>
            <a:r>
              <a:rPr lang="en-US" altLang="zh-CN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/</a:t>
            </a:r>
            <a:r>
              <a:rPr lang="zh-CN" altLang="en-US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审查</a:t>
            </a:r>
            <a:endParaRPr lang="zh-CN" altLang="en-US" sz="3000" dirty="0">
              <a:solidFill>
                <a:srgbClr val="CD853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54000" y="1494790"/>
            <a:ext cx="11048365" cy="406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endParaRPr lang="zh-CN" alt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52400" y="2590800"/>
            <a:ext cx="20701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35" y="1474470"/>
            <a:ext cx="6596380" cy="41040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77215" y="1612900"/>
            <a:ext cx="357886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命名统一：类名大驼峰，方法名</a:t>
            </a:r>
            <a:r>
              <a:rPr lang="zh-CN" altLang="en-US"/>
              <a:t>小驼峰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包结构：严格按</a:t>
            </a:r>
            <a:r>
              <a:rPr lang="zh-CN" altLang="en-US"/>
              <a:t>功能划分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注释完善：使用</a:t>
            </a:r>
            <a:r>
              <a:rPr lang="en-US" altLang="zh-CN"/>
              <a:t>KDoc</a:t>
            </a:r>
            <a:r>
              <a:rPr lang="zh-CN" altLang="en-US"/>
              <a:t>格式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全程结对编程，实行交替式审查的思路，互相交换编写者和审查者的角色，显著提高代码质量与减少缺陷，加速知识共享与团队成长，增强团队协作与工作效率</a:t>
            </a:r>
            <a:r>
              <a:rPr lang="en-US" altLang="zh-CN"/>
              <a:t>.</a:t>
            </a:r>
            <a:endParaRPr lang="en-US" altLang="zh-CN"/>
          </a:p>
          <a:p>
            <a:endParaRPr lang="en-US" altLang="zh-CN"/>
          </a:p>
          <a:p>
            <a:r>
              <a:rPr lang="zh-CN" altLang="en-US" sz="1200"/>
              <a:t>同学</a:t>
            </a:r>
            <a:r>
              <a:rPr lang="en-US" altLang="zh-CN" sz="1200"/>
              <a:t>A</a:t>
            </a:r>
            <a:r>
              <a:rPr lang="zh-CN" altLang="en-US" sz="1200"/>
              <a:t>先完成了用户的登录、注册功能</a:t>
            </a:r>
            <a:r>
              <a:rPr lang="en-US" altLang="zh-CN" sz="1200"/>
              <a:t>             -&gt;</a:t>
            </a:r>
            <a:endParaRPr lang="en-US" altLang="zh-CN" sz="1200"/>
          </a:p>
          <a:p>
            <a:r>
              <a:rPr lang="zh-CN" altLang="en-US" sz="1200"/>
              <a:t>同学</a:t>
            </a:r>
            <a:r>
              <a:rPr lang="en-US" altLang="zh-CN" sz="1200"/>
              <a:t>B</a:t>
            </a:r>
            <a:r>
              <a:rPr lang="zh-CN" altLang="en-US" sz="1200"/>
              <a:t>在验证了其可行性后提出质疑：用户表结构不完善、部分用户信息没有保存在数据库中，初步完成了音乐的上传、下载功能</a:t>
            </a:r>
            <a:r>
              <a:rPr lang="en-US" altLang="zh-CN" sz="1200"/>
              <a:t>                             -&gt;</a:t>
            </a:r>
            <a:endParaRPr lang="en-US" altLang="zh-CN" sz="1200"/>
          </a:p>
          <a:p>
            <a:r>
              <a:rPr lang="zh-CN" altLang="en-US" sz="1200"/>
              <a:t>同学</a:t>
            </a:r>
            <a:r>
              <a:rPr lang="en-US" altLang="zh-CN" sz="1200"/>
              <a:t>A</a:t>
            </a:r>
            <a:r>
              <a:rPr lang="zh-CN" altLang="en-US" sz="1200"/>
              <a:t>在审查原有程序功能后完善了用户表结构</a:t>
            </a:r>
            <a:endParaRPr lang="zh-CN" altLang="en-US" sz="1200"/>
          </a:p>
          <a:p>
            <a:r>
              <a:rPr lang="en-US" altLang="zh-CN" sz="1200"/>
              <a:t>......</a:t>
            </a:r>
            <a:endParaRPr lang="zh-CN" altLang="en-US" sz="1200"/>
          </a:p>
          <a:p>
            <a:endParaRPr lang="zh-CN" altLang="en-US" sz="120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222875" y="1552575"/>
            <a:ext cx="1786255" cy="1786255"/>
          </a:xfrm>
          <a:prstGeom prst="ellipse">
            <a:avLst/>
          </a:prstGeom>
          <a:solidFill>
            <a:srgbClr val="FEE695"/>
          </a:solidFill>
        </p:spPr>
      </p:sp>
      <p:sp>
        <p:nvSpPr>
          <p:cNvPr id="3" name="Text 1"/>
          <p:cNvSpPr/>
          <p:nvPr/>
        </p:nvSpPr>
        <p:spPr>
          <a:xfrm>
            <a:off x="5222875" y="1552575"/>
            <a:ext cx="1786255" cy="17862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570980" y="1552575"/>
            <a:ext cx="527050" cy="527050"/>
          </a:xfrm>
          <a:prstGeom prst="ellipse">
            <a:avLst/>
          </a:prstGeom>
          <a:solidFill>
            <a:srgbClr val="4874CB"/>
          </a:solidFill>
        </p:spPr>
      </p:sp>
      <p:sp>
        <p:nvSpPr>
          <p:cNvPr id="5" name="Text 3"/>
          <p:cNvSpPr/>
          <p:nvPr/>
        </p:nvSpPr>
        <p:spPr>
          <a:xfrm>
            <a:off x="6570980" y="1552575"/>
            <a:ext cx="527050" cy="5270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668905" y="1691640"/>
            <a:ext cx="6854190" cy="156718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7" name="Text 5"/>
          <p:cNvSpPr/>
          <p:nvPr/>
        </p:nvSpPr>
        <p:spPr>
          <a:xfrm>
            <a:off x="2668905" y="1691640"/>
            <a:ext cx="6854190" cy="15671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49300" y="3372485"/>
            <a:ext cx="10840720" cy="120015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9" name="Text 7"/>
          <p:cNvSpPr/>
          <p:nvPr/>
        </p:nvSpPr>
        <p:spPr>
          <a:xfrm>
            <a:off x="749300" y="3372485"/>
            <a:ext cx="10840720" cy="1200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zh-CN" altLang="en-US" sz="54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困难及</a:t>
            </a:r>
            <a:r>
              <a:rPr lang="zh-CN" altLang="en-US" sz="54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解决方案</a:t>
            </a:r>
            <a:endParaRPr lang="zh-CN" altLang="en-US" sz="5400" dirty="0">
              <a:solidFill>
                <a:srgbClr val="FEE596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10" name="Image 0" descr="https://kimi-img.moonshot.cn/pub/slides/slides_tmpl/image/25-10-10-11:40:17-d3k8088s8jdo4os5e6q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2045" y="345440"/>
            <a:ext cx="597535" cy="280670"/>
          </a:xfrm>
          <a:prstGeom prst="rect">
            <a:avLst/>
          </a:prstGeom>
        </p:spPr>
      </p:pic>
      <p:pic>
        <p:nvPicPr>
          <p:cNvPr id="11" name="Image 1" descr="https://kimi-img.moonshot.cn/pub/slides/slides_tmpl/image/25-10-10-11:40:17-d3k8088s8jdo4os5e6q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540" y="345440"/>
            <a:ext cx="597535" cy="28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" y="-7620"/>
            <a:ext cx="12192635" cy="687260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60375" y="863600"/>
            <a:ext cx="59436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数据库</a:t>
            </a:r>
            <a:r>
              <a:rPr lang="zh-CN" altLang="en-US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连接</a:t>
            </a:r>
            <a:endParaRPr lang="zh-CN" altLang="en-US" sz="3000" dirty="0">
              <a:solidFill>
                <a:srgbClr val="CD853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54000" y="1494790"/>
            <a:ext cx="11048365" cy="40633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endParaRPr lang="zh-CN" alt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52400" y="2590800"/>
            <a:ext cx="20701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45" y="1494790"/>
            <a:ext cx="5664200" cy="44684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41870" y="1556385"/>
            <a:ext cx="433133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调试后端时一开始直接进入端口进行调试，但遇到</a:t>
            </a:r>
            <a:r>
              <a:rPr lang="en-US" altLang="zh-CN"/>
              <a:t>post</a:t>
            </a:r>
            <a:r>
              <a:rPr lang="zh-CN" altLang="en-US"/>
              <a:t>等请求时数据不直接体现在端口页面，页面会显示空白。在查询</a:t>
            </a:r>
            <a:r>
              <a:rPr lang="en-US" altLang="zh-CN"/>
              <a:t>chat</a:t>
            </a:r>
            <a:r>
              <a:rPr lang="zh-CN" altLang="en-US"/>
              <a:t>后使用</a:t>
            </a:r>
            <a:r>
              <a:rPr lang="en-US" altLang="zh-CN"/>
              <a:t>postman</a:t>
            </a:r>
            <a:r>
              <a:rPr lang="zh-CN" altLang="en-US"/>
              <a:t>软件进行端口调试，十分便捷。</a:t>
            </a:r>
            <a:endParaRPr lang="zh-CN" altLang="en-US"/>
          </a:p>
        </p:txBody>
      </p:sp>
      <p:sp>
        <p:nvSpPr>
          <p:cNvPr id="8" name="Text 1"/>
          <p:cNvSpPr/>
          <p:nvPr/>
        </p:nvSpPr>
        <p:spPr>
          <a:xfrm>
            <a:off x="7341870" y="863600"/>
            <a:ext cx="491998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 marL="0" indent="0">
              <a:lnSpc>
                <a:spcPct val="100000"/>
              </a:lnSpc>
              <a:buNone/>
            </a:pPr>
            <a:r>
              <a:rPr lang="zh-CN" altLang="en-US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端口调试</a:t>
            </a:r>
            <a:endParaRPr lang="zh-CN" altLang="en-US" sz="3000" dirty="0">
              <a:solidFill>
                <a:srgbClr val="CD853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222875" y="1552575"/>
            <a:ext cx="1786255" cy="1786255"/>
          </a:xfrm>
          <a:prstGeom prst="ellipse">
            <a:avLst/>
          </a:prstGeom>
          <a:solidFill>
            <a:srgbClr val="FEE695"/>
          </a:solidFill>
        </p:spPr>
      </p:sp>
      <p:sp>
        <p:nvSpPr>
          <p:cNvPr id="3" name="Text 1"/>
          <p:cNvSpPr/>
          <p:nvPr/>
        </p:nvSpPr>
        <p:spPr>
          <a:xfrm>
            <a:off x="5222875" y="1552575"/>
            <a:ext cx="1786255" cy="17862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570980" y="1552575"/>
            <a:ext cx="527050" cy="527050"/>
          </a:xfrm>
          <a:prstGeom prst="ellipse">
            <a:avLst/>
          </a:prstGeom>
          <a:solidFill>
            <a:srgbClr val="4874CB"/>
          </a:solidFill>
        </p:spPr>
      </p:sp>
      <p:sp>
        <p:nvSpPr>
          <p:cNvPr id="5" name="Text 3"/>
          <p:cNvSpPr/>
          <p:nvPr/>
        </p:nvSpPr>
        <p:spPr>
          <a:xfrm>
            <a:off x="6570980" y="1552575"/>
            <a:ext cx="527050" cy="5270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668905" y="1691640"/>
            <a:ext cx="6854190" cy="156718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7" name="Text 5"/>
          <p:cNvSpPr/>
          <p:nvPr/>
        </p:nvSpPr>
        <p:spPr>
          <a:xfrm>
            <a:off x="2668905" y="1691640"/>
            <a:ext cx="6854190" cy="15671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49300" y="3372485"/>
            <a:ext cx="10840720" cy="120015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9" name="Text 7"/>
          <p:cNvSpPr/>
          <p:nvPr/>
        </p:nvSpPr>
        <p:spPr>
          <a:xfrm>
            <a:off x="749300" y="3372485"/>
            <a:ext cx="10840720" cy="1200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54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运营与未来规划</a:t>
            </a:r>
            <a:endParaRPr lang="en-US" sz="1600" dirty="0"/>
          </a:p>
        </p:txBody>
      </p:sp>
      <p:pic>
        <p:nvPicPr>
          <p:cNvPr id="10" name="Image 0" descr="https://kimi-img.moonshot.cn/pub/slides/slides_tmpl/image/25-10-10-11:40:17-d3k8088s8jdo4os5e6q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2045" y="345440"/>
            <a:ext cx="597535" cy="280670"/>
          </a:xfrm>
          <a:prstGeom prst="rect">
            <a:avLst/>
          </a:prstGeom>
        </p:spPr>
      </p:pic>
      <p:pic>
        <p:nvPicPr>
          <p:cNvPr id="11" name="Image 1" descr="https://kimi-img.moonshot.cn/pub/slides/slides_tmpl/image/25-10-10-11:40:17-d3k8088s8jdo4os5e6q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540" y="345440"/>
            <a:ext cx="597535" cy="28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726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54000"/>
            <a:ext cx="5943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社区化路线图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863600"/>
            <a:ext cx="59436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评论 · 分享 · 歌手主页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1524000"/>
            <a:ext cx="54356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下一阶段将引入用户评论系统，支持对单曲、专辑、新闻多维度点评；新增歌手主页展示作品年表与动态，实现关注与推送。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254000" y="2743200"/>
            <a:ext cx="5435600" cy="1016000"/>
          </a:xfrm>
          <a:custGeom>
            <a:avLst/>
            <a:gdLst/>
            <a:ahLst/>
            <a:cxnLst/>
            <a:rect l="l" t="t" r="r" b="b"/>
            <a:pathLst>
              <a:path w="5435600" h="1016000">
                <a:moveTo>
                  <a:pt x="101600" y="0"/>
                </a:moveTo>
                <a:lnTo>
                  <a:pt x="5334000" y="0"/>
                </a:lnTo>
                <a:cubicBezTo>
                  <a:pt x="5390075" y="0"/>
                  <a:pt x="5435600" y="45525"/>
                  <a:pt x="5435600" y="101600"/>
                </a:cubicBezTo>
                <a:lnTo>
                  <a:pt x="5435600" y="914400"/>
                </a:lnTo>
                <a:cubicBezTo>
                  <a:pt x="5435600" y="970475"/>
                  <a:pt x="5390075" y="1016000"/>
                  <a:pt x="53340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FD700">
              <a:alpha val="20000"/>
            </a:srgbClr>
          </a:solidFill>
        </p:spPr>
      </p:sp>
      <p:sp>
        <p:nvSpPr>
          <p:cNvPr id="7" name="Text 4"/>
          <p:cNvSpPr/>
          <p:nvPr/>
        </p:nvSpPr>
        <p:spPr>
          <a:xfrm>
            <a:off x="457200" y="2946400"/>
            <a:ext cx="50292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A0522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所有UGC内容先本地审核过滤再提交云端，确保社区氛围正向。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096000" y="1854200"/>
            <a:ext cx="5842000" cy="914400"/>
          </a:xfrm>
          <a:custGeom>
            <a:avLst/>
            <a:gdLst/>
            <a:ahLst/>
            <a:cxnLst/>
            <a:rect l="l" t="t" r="r" b="b"/>
            <a:pathLst>
              <a:path w="5842000" h="914400">
                <a:moveTo>
                  <a:pt x="101599" y="0"/>
                </a:moveTo>
                <a:lnTo>
                  <a:pt x="5740401" y="0"/>
                </a:lnTo>
                <a:cubicBezTo>
                  <a:pt x="5796513" y="0"/>
                  <a:pt x="5842000" y="45487"/>
                  <a:pt x="5842000" y="101599"/>
                </a:cubicBezTo>
                <a:lnTo>
                  <a:pt x="5842000" y="812801"/>
                </a:lnTo>
                <a:cubicBezTo>
                  <a:pt x="5842000" y="868913"/>
                  <a:pt x="5796513" y="914400"/>
                  <a:pt x="5740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6381750" y="21590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28600" y="85725"/>
                </a:moveTo>
                <a:cubicBezTo>
                  <a:pt x="228600" y="143589"/>
                  <a:pt x="177403" y="190500"/>
                  <a:pt x="114300" y="190500"/>
                </a:cubicBezTo>
                <a:cubicBezTo>
                  <a:pt x="98405" y="190500"/>
                  <a:pt x="83284" y="187523"/>
                  <a:pt x="69533" y="182166"/>
                </a:cubicBezTo>
                <a:lnTo>
                  <a:pt x="20955" y="207883"/>
                </a:lnTo>
                <a:cubicBezTo>
                  <a:pt x="15419" y="210800"/>
                  <a:pt x="8632" y="209788"/>
                  <a:pt x="4167" y="205383"/>
                </a:cubicBezTo>
                <a:cubicBezTo>
                  <a:pt x="-298" y="200978"/>
                  <a:pt x="-1310" y="194131"/>
                  <a:pt x="1667" y="188595"/>
                </a:cubicBezTo>
                <a:lnTo>
                  <a:pt x="22860" y="148590"/>
                </a:lnTo>
                <a:cubicBezTo>
                  <a:pt x="8513" y="131088"/>
                  <a:pt x="0" y="109299"/>
                  <a:pt x="0" y="85725"/>
                </a:cubicBezTo>
                <a:cubicBezTo>
                  <a:pt x="0" y="27861"/>
                  <a:pt x="51197" y="-19050"/>
                  <a:pt x="114300" y="-19050"/>
                </a:cubicBezTo>
                <a:cubicBezTo>
                  <a:pt x="177403" y="-19050"/>
                  <a:pt x="228600" y="27861"/>
                  <a:pt x="228600" y="85725"/>
                </a:cubicBezTo>
                <a:close/>
                <a:moveTo>
                  <a:pt x="228600" y="304800"/>
                </a:moveTo>
                <a:cubicBezTo>
                  <a:pt x="172581" y="304800"/>
                  <a:pt x="125968" y="267831"/>
                  <a:pt x="116205" y="219075"/>
                </a:cubicBezTo>
                <a:cubicBezTo>
                  <a:pt x="187643" y="218182"/>
                  <a:pt x="249734" y="167342"/>
                  <a:pt x="256580" y="98405"/>
                </a:cubicBezTo>
                <a:cubicBezTo>
                  <a:pt x="306169" y="109835"/>
                  <a:pt x="342900" y="150971"/>
                  <a:pt x="342900" y="200025"/>
                </a:cubicBezTo>
                <a:cubicBezTo>
                  <a:pt x="342900" y="223599"/>
                  <a:pt x="334387" y="245388"/>
                  <a:pt x="320040" y="262890"/>
                </a:cubicBezTo>
                <a:lnTo>
                  <a:pt x="341233" y="302895"/>
                </a:lnTo>
                <a:cubicBezTo>
                  <a:pt x="344150" y="308431"/>
                  <a:pt x="343138" y="315218"/>
                  <a:pt x="338733" y="319683"/>
                </a:cubicBezTo>
                <a:cubicBezTo>
                  <a:pt x="334328" y="324148"/>
                  <a:pt x="327481" y="325160"/>
                  <a:pt x="321945" y="322183"/>
                </a:cubicBezTo>
                <a:lnTo>
                  <a:pt x="273368" y="296466"/>
                </a:lnTo>
                <a:cubicBezTo>
                  <a:pt x="259616" y="301823"/>
                  <a:pt x="244495" y="304800"/>
                  <a:pt x="228600" y="304800"/>
                </a:cubicBezTo>
                <a:close/>
              </a:path>
            </a:pathLst>
          </a:custGeom>
          <a:solidFill>
            <a:srgbClr val="A0522D"/>
          </a:solidFill>
        </p:spPr>
      </p:sp>
      <p:sp>
        <p:nvSpPr>
          <p:cNvPr id="10" name="Text 7"/>
          <p:cNvSpPr/>
          <p:nvPr/>
        </p:nvSpPr>
        <p:spPr>
          <a:xfrm>
            <a:off x="7010400" y="2159000"/>
            <a:ext cx="1727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用户评论系统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096000" y="2971800"/>
            <a:ext cx="5842000" cy="914400"/>
          </a:xfrm>
          <a:custGeom>
            <a:avLst/>
            <a:gdLst/>
            <a:ahLst/>
            <a:cxnLst/>
            <a:rect l="l" t="t" r="r" b="b"/>
            <a:pathLst>
              <a:path w="5842000" h="914400">
                <a:moveTo>
                  <a:pt x="101599" y="0"/>
                </a:moveTo>
                <a:lnTo>
                  <a:pt x="5740401" y="0"/>
                </a:lnTo>
                <a:cubicBezTo>
                  <a:pt x="5796513" y="0"/>
                  <a:pt x="5842000" y="45487"/>
                  <a:pt x="5842000" y="101599"/>
                </a:cubicBezTo>
                <a:lnTo>
                  <a:pt x="5842000" y="812801"/>
                </a:lnTo>
                <a:cubicBezTo>
                  <a:pt x="5842000" y="868913"/>
                  <a:pt x="5796513" y="914400"/>
                  <a:pt x="5740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Shape 9"/>
          <p:cNvSpPr/>
          <p:nvPr/>
        </p:nvSpPr>
        <p:spPr>
          <a:xfrm>
            <a:off x="6400800" y="3276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28600" y="114300"/>
                </a:moveTo>
                <a:cubicBezTo>
                  <a:pt x="260152" y="114300"/>
                  <a:pt x="285750" y="88702"/>
                  <a:pt x="285750" y="57150"/>
                </a:cubicBezTo>
                <a:cubicBezTo>
                  <a:pt x="285750" y="25598"/>
                  <a:pt x="260152" y="0"/>
                  <a:pt x="228600" y="0"/>
                </a:cubicBezTo>
                <a:cubicBezTo>
                  <a:pt x="197048" y="0"/>
                  <a:pt x="171450" y="25598"/>
                  <a:pt x="171450" y="57150"/>
                </a:cubicBezTo>
                <a:cubicBezTo>
                  <a:pt x="171450" y="60365"/>
                  <a:pt x="171748" y="63579"/>
                  <a:pt x="172224" y="66675"/>
                </a:cubicBezTo>
                <a:lnTo>
                  <a:pt x="95012" y="109597"/>
                </a:lnTo>
                <a:cubicBezTo>
                  <a:pt x="84951" y="100667"/>
                  <a:pt x="71676" y="95250"/>
                  <a:pt x="57150" y="95250"/>
                </a:cubicBezTo>
                <a:cubicBezTo>
                  <a:pt x="25598" y="95250"/>
                  <a:pt x="0" y="120848"/>
                  <a:pt x="0" y="152400"/>
                </a:cubicBezTo>
                <a:cubicBezTo>
                  <a:pt x="0" y="183952"/>
                  <a:pt x="25598" y="209550"/>
                  <a:pt x="57150" y="209550"/>
                </a:cubicBezTo>
                <a:cubicBezTo>
                  <a:pt x="71676" y="209550"/>
                  <a:pt x="84892" y="204133"/>
                  <a:pt x="95012" y="195203"/>
                </a:cubicBezTo>
                <a:lnTo>
                  <a:pt x="172224" y="238125"/>
                </a:lnTo>
                <a:cubicBezTo>
                  <a:pt x="171688" y="241221"/>
                  <a:pt x="171450" y="244376"/>
                  <a:pt x="171450" y="247650"/>
                </a:cubicBezTo>
                <a:cubicBezTo>
                  <a:pt x="171450" y="279202"/>
                  <a:pt x="197048" y="304800"/>
                  <a:pt x="228600" y="304800"/>
                </a:cubicBezTo>
                <a:cubicBezTo>
                  <a:pt x="260152" y="304800"/>
                  <a:pt x="285750" y="279202"/>
                  <a:pt x="285750" y="247650"/>
                </a:cubicBezTo>
                <a:cubicBezTo>
                  <a:pt x="285750" y="216098"/>
                  <a:pt x="260152" y="190500"/>
                  <a:pt x="228600" y="190500"/>
                </a:cubicBezTo>
                <a:cubicBezTo>
                  <a:pt x="214074" y="190500"/>
                  <a:pt x="200858" y="195917"/>
                  <a:pt x="190738" y="204847"/>
                </a:cubicBezTo>
                <a:lnTo>
                  <a:pt x="113526" y="161925"/>
                </a:lnTo>
                <a:cubicBezTo>
                  <a:pt x="114062" y="158829"/>
                  <a:pt x="114300" y="155674"/>
                  <a:pt x="114300" y="152400"/>
                </a:cubicBezTo>
                <a:cubicBezTo>
                  <a:pt x="114300" y="149126"/>
                  <a:pt x="114002" y="145971"/>
                  <a:pt x="113526" y="142875"/>
                </a:cubicBezTo>
                <a:lnTo>
                  <a:pt x="190738" y="99953"/>
                </a:lnTo>
                <a:cubicBezTo>
                  <a:pt x="200799" y="108883"/>
                  <a:pt x="214074" y="114300"/>
                  <a:pt x="228600" y="114300"/>
                </a:cubicBezTo>
                <a:close/>
              </a:path>
            </a:pathLst>
          </a:custGeom>
          <a:solidFill>
            <a:srgbClr val="CD853F"/>
          </a:solidFill>
        </p:spPr>
      </p:sp>
      <p:sp>
        <p:nvSpPr>
          <p:cNvPr id="13" name="Text 10"/>
          <p:cNvSpPr/>
          <p:nvPr/>
        </p:nvSpPr>
        <p:spPr>
          <a:xfrm>
            <a:off x="7010400" y="32766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一键生成长图歌词海报分享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096000" y="4089400"/>
            <a:ext cx="5842000" cy="914400"/>
          </a:xfrm>
          <a:custGeom>
            <a:avLst/>
            <a:gdLst/>
            <a:ahLst/>
            <a:cxnLst/>
            <a:rect l="l" t="t" r="r" b="b"/>
            <a:pathLst>
              <a:path w="5842000" h="914400">
                <a:moveTo>
                  <a:pt x="101599" y="0"/>
                </a:moveTo>
                <a:lnTo>
                  <a:pt x="5740401" y="0"/>
                </a:lnTo>
                <a:cubicBezTo>
                  <a:pt x="5796513" y="0"/>
                  <a:pt x="5842000" y="45487"/>
                  <a:pt x="5842000" y="101599"/>
                </a:cubicBezTo>
                <a:lnTo>
                  <a:pt x="5842000" y="812801"/>
                </a:lnTo>
                <a:cubicBezTo>
                  <a:pt x="5842000" y="868913"/>
                  <a:pt x="5796513" y="914400"/>
                  <a:pt x="5740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2"/>
          <p:cNvSpPr/>
          <p:nvPr/>
        </p:nvSpPr>
        <p:spPr>
          <a:xfrm>
            <a:off x="6400800" y="4394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6" name="Text 13"/>
          <p:cNvSpPr/>
          <p:nvPr/>
        </p:nvSpPr>
        <p:spPr>
          <a:xfrm>
            <a:off x="7010400" y="4394200"/>
            <a:ext cx="2336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歌手主页与动态关注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094720" y="1720850"/>
            <a:ext cx="641350" cy="641350"/>
          </a:xfrm>
          <a:prstGeom prst="ellipse">
            <a:avLst/>
          </a:prstGeom>
          <a:solidFill>
            <a:srgbClr val="2E54A1"/>
          </a:solidFill>
        </p:spPr>
      </p:sp>
      <p:sp>
        <p:nvSpPr>
          <p:cNvPr id="3" name="Text 1"/>
          <p:cNvSpPr/>
          <p:nvPr/>
        </p:nvSpPr>
        <p:spPr>
          <a:xfrm>
            <a:off x="11094720" y="1720850"/>
            <a:ext cx="641350" cy="6413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875780" y="3495040"/>
            <a:ext cx="335915" cy="335915"/>
          </a:xfrm>
          <a:prstGeom prst="ellipse">
            <a:avLst/>
          </a:prstGeom>
          <a:solidFill>
            <a:srgbClr val="EE822F"/>
          </a:solidFill>
        </p:spPr>
      </p:sp>
      <p:sp>
        <p:nvSpPr>
          <p:cNvPr id="5" name="Text 3"/>
          <p:cNvSpPr/>
          <p:nvPr/>
        </p:nvSpPr>
        <p:spPr>
          <a:xfrm>
            <a:off x="6875780" y="3495040"/>
            <a:ext cx="335915" cy="33591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kimi-img.moonshot.cn/pub/slides/slides_tmpl/image/25-10-10-11:40:23-d3k809os8jdo4os5e85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5140" y="208915"/>
            <a:ext cx="1015365" cy="718820"/>
          </a:xfrm>
          <a:prstGeom prst="rect">
            <a:avLst/>
          </a:prstGeom>
        </p:spPr>
      </p:pic>
      <p:pic>
        <p:nvPicPr>
          <p:cNvPr id="7" name="Image 1" descr="https://kimi-img.moonshot.cn/pub/slides/slides_tmpl/image/25-10-10-11:40:23-d3k809os8jdo4os5e85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630" y="6097905"/>
            <a:ext cx="1015365" cy="718820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 flipV="1">
            <a:off x="10033635" y="4167505"/>
            <a:ext cx="1345565" cy="762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9" name="Text 5"/>
          <p:cNvSpPr/>
          <p:nvPr/>
        </p:nvSpPr>
        <p:spPr>
          <a:xfrm>
            <a:off x="10033635" y="4167505"/>
            <a:ext cx="1345565" cy="76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878840" y="1196975"/>
            <a:ext cx="10705465" cy="65976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FFF3C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2025/10</a:t>
            </a:r>
            <a:endParaRPr lang="en-US" sz="1600" dirty="0"/>
          </a:p>
        </p:txBody>
      </p:sp>
      <p:pic>
        <p:nvPicPr>
          <p:cNvPr id="14" name="Image 2" descr="https://kimi-img.moonshot.cn/pub/slides/slides_tmpl/image/25-10-10-11:40:24-d3k80a0s8jdo4os5e87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25440" cy="6858000"/>
          </a:xfrm>
          <a:prstGeom prst="rect">
            <a:avLst/>
          </a:prstGeom>
        </p:spPr>
      </p:pic>
      <p:pic>
        <p:nvPicPr>
          <p:cNvPr id="15" name="Image 3" descr="https://kimi-img.moonshot.cn/pub/slides/slides_tmpl/image/25-10-10-11:40:24-d3k80a0s8jdo4os5e86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7360" y="299720"/>
            <a:ext cx="365760" cy="37211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5318125" y="2966720"/>
            <a:ext cx="6266180" cy="1156970"/>
          </a:xfrm>
          <a:prstGeom prst="rect">
            <a:avLst/>
          </a:prstGeom>
          <a:noFill/>
        </p:spPr>
        <p:txBody>
          <a:bodyPr wrap="square" lIns="91440" tIns="45720" rIns="91440" bIns="45720" rtlCol="0" anchor="ctr"/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8800" dirty="0">
                <a:solidFill>
                  <a:srgbClr val="FFF3C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THANKS</a:t>
            </a:r>
            <a:endParaRPr lang="en-US" sz="1600" dirty="0"/>
          </a:p>
        </p:txBody>
      </p:sp>
      <p:sp>
        <p:nvSpPr>
          <p:cNvPr id="17" name="Text 11"/>
          <p:cNvSpPr/>
          <p:nvPr/>
        </p:nvSpPr>
        <p:spPr>
          <a:xfrm>
            <a:off x="7967980" y="2004695"/>
            <a:ext cx="3590925" cy="1424305"/>
          </a:xfrm>
          <a:prstGeom prst="rect">
            <a:avLst/>
          </a:prstGeom>
          <a:noFill/>
        </p:spPr>
        <p:txBody>
          <a:bodyPr wrap="square" lIns="91440" tIns="45720" rIns="91440" bIns="45720" rtlCol="0" anchor="ctr"/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感谢观看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222875" y="1552575"/>
            <a:ext cx="1786255" cy="1786255"/>
          </a:xfrm>
          <a:prstGeom prst="ellipse">
            <a:avLst/>
          </a:prstGeom>
          <a:solidFill>
            <a:srgbClr val="FEE695"/>
          </a:solidFill>
        </p:spPr>
      </p:sp>
      <p:sp>
        <p:nvSpPr>
          <p:cNvPr id="3" name="Text 1"/>
          <p:cNvSpPr/>
          <p:nvPr/>
        </p:nvSpPr>
        <p:spPr>
          <a:xfrm>
            <a:off x="5222875" y="1552575"/>
            <a:ext cx="1786255" cy="17862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570980" y="1552575"/>
            <a:ext cx="527050" cy="527050"/>
          </a:xfrm>
          <a:prstGeom prst="ellipse">
            <a:avLst/>
          </a:prstGeom>
          <a:solidFill>
            <a:srgbClr val="4874CB"/>
          </a:solidFill>
        </p:spPr>
      </p:sp>
      <p:sp>
        <p:nvSpPr>
          <p:cNvPr id="5" name="Text 3"/>
          <p:cNvSpPr/>
          <p:nvPr/>
        </p:nvSpPr>
        <p:spPr>
          <a:xfrm>
            <a:off x="6570980" y="1552575"/>
            <a:ext cx="527050" cy="5270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668905" y="1691640"/>
            <a:ext cx="6854190" cy="156718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7" name="Text 5"/>
          <p:cNvSpPr/>
          <p:nvPr/>
        </p:nvSpPr>
        <p:spPr>
          <a:xfrm>
            <a:off x="2668905" y="1691640"/>
            <a:ext cx="6854190" cy="15671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49300" y="3372485"/>
            <a:ext cx="10840720" cy="120015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9" name="Text 7"/>
          <p:cNvSpPr/>
          <p:nvPr/>
        </p:nvSpPr>
        <p:spPr>
          <a:xfrm>
            <a:off x="749300" y="3372485"/>
            <a:ext cx="10840720" cy="1200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54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产品初心与价值</a:t>
            </a:r>
            <a:endParaRPr lang="en-US" sz="1600" dirty="0"/>
          </a:p>
        </p:txBody>
      </p:sp>
      <p:pic>
        <p:nvPicPr>
          <p:cNvPr id="10" name="Image 0" descr="https://kimi-img.moonshot.cn/pub/slides/slides_tmpl/image/25-10-10-11:40:17-d3k8088s8jdo4os5e6q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2045" y="345440"/>
            <a:ext cx="597535" cy="280670"/>
          </a:xfrm>
          <a:prstGeom prst="rect">
            <a:avLst/>
          </a:prstGeom>
        </p:spPr>
      </p:pic>
      <p:pic>
        <p:nvPicPr>
          <p:cNvPr id="11" name="Image 1" descr="https://kimi-img.moonshot.cn/pub/slides/slides_tmpl/image/25-10-10-11:40:17-d3k8088s8jdo4os5e6q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540" y="345440"/>
            <a:ext cx="597535" cy="28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12192635" cy="68726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498600"/>
            <a:ext cx="12192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从随身听到智能伴侣：音乐需求再定义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159000"/>
            <a:ext cx="11684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800" dirty="0">
                <a:solidFill>
                  <a:srgbClr val="CD853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iMusic愿景：</a:t>
            </a:r>
            <a:r>
              <a:rPr lang="en-US" sz="1800" dirty="0">
                <a:solidFill>
                  <a:srgbClr val="333333"/>
                </a:solidFill>
                <a:highlight>
                  <a:srgbClr val="FFD700">
                    <a:alpha val="10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懂你喜欢、给你惊喜、陪你生活 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921000"/>
            <a:ext cx="3759200" cy="914400"/>
          </a:xfrm>
          <a:custGeom>
            <a:avLst/>
            <a:gdLst/>
            <a:ahLst/>
            <a:cxnLst/>
            <a:rect l="l" t="t" r="r" b="b"/>
            <a:pathLst>
              <a:path w="3759200" h="914400">
                <a:moveTo>
                  <a:pt x="101599" y="0"/>
                </a:moveTo>
                <a:lnTo>
                  <a:pt x="3657601" y="0"/>
                </a:lnTo>
                <a:cubicBezTo>
                  <a:pt x="3713713" y="0"/>
                  <a:pt x="3759200" y="45487"/>
                  <a:pt x="3759200" y="101599"/>
                </a:cubicBezTo>
                <a:lnTo>
                  <a:pt x="3759200" y="812801"/>
                </a:lnTo>
                <a:cubicBezTo>
                  <a:pt x="3759200" y="868913"/>
                  <a:pt x="3713713" y="914400"/>
                  <a:pt x="36576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A0522D">
              <a:alpha val="10196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406400" y="3073400"/>
            <a:ext cx="3962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A0522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传统播放器痛点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06400" y="3429000"/>
            <a:ext cx="3962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找歌难、场景割裂、信息孤岛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4038600"/>
            <a:ext cx="3759200" cy="914400"/>
          </a:xfrm>
          <a:custGeom>
            <a:avLst/>
            <a:gdLst/>
            <a:ahLst/>
            <a:cxnLst/>
            <a:rect l="l" t="t" r="r" b="b"/>
            <a:pathLst>
              <a:path w="3759200" h="914400">
                <a:moveTo>
                  <a:pt x="101599" y="0"/>
                </a:moveTo>
                <a:lnTo>
                  <a:pt x="3657601" y="0"/>
                </a:lnTo>
                <a:cubicBezTo>
                  <a:pt x="3713713" y="0"/>
                  <a:pt x="3759200" y="45487"/>
                  <a:pt x="3759200" y="101599"/>
                </a:cubicBezTo>
                <a:lnTo>
                  <a:pt x="3759200" y="812801"/>
                </a:lnTo>
                <a:cubicBezTo>
                  <a:pt x="3759200" y="868913"/>
                  <a:pt x="3713713" y="914400"/>
                  <a:pt x="36576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682B4">
              <a:alpha val="10196"/>
            </a:srgbClr>
          </a:solidFill>
        </p:spPr>
      </p:sp>
      <p:sp>
        <p:nvSpPr>
          <p:cNvPr id="9" name="Text 6"/>
          <p:cNvSpPr/>
          <p:nvPr/>
        </p:nvSpPr>
        <p:spPr>
          <a:xfrm>
            <a:off x="406400" y="4191000"/>
            <a:ext cx="3962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682B4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iMusic 解决方案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06400" y="4546600"/>
            <a:ext cx="3962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在线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曲库、在线新闻、个性推荐融合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419600" y="2921000"/>
            <a:ext cx="3657600" cy="1117600"/>
          </a:xfrm>
          <a:custGeom>
            <a:avLst/>
            <a:gdLst/>
            <a:ahLst/>
            <a:cxnLst/>
            <a:rect l="l" t="t" r="r" b="b"/>
            <a:pathLst>
              <a:path w="3657600" h="1117600">
                <a:moveTo>
                  <a:pt x="101601" y="0"/>
                </a:moveTo>
                <a:lnTo>
                  <a:pt x="3555999" y="0"/>
                </a:lnTo>
                <a:cubicBezTo>
                  <a:pt x="3612112" y="0"/>
                  <a:pt x="3657600" y="45488"/>
                  <a:pt x="3657600" y="101601"/>
                </a:cubicBezTo>
                <a:lnTo>
                  <a:pt x="3657600" y="1015999"/>
                </a:lnTo>
                <a:cubicBezTo>
                  <a:pt x="3657600" y="1072112"/>
                  <a:pt x="3612112" y="1117600"/>
                  <a:pt x="35559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Shape 9"/>
          <p:cNvSpPr/>
          <p:nvPr/>
        </p:nvSpPr>
        <p:spPr>
          <a:xfrm>
            <a:off x="4730750" y="32004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0" y="47625"/>
                </a:moveTo>
                <a:cubicBezTo>
                  <a:pt x="0" y="21332"/>
                  <a:pt x="21332" y="0"/>
                  <a:pt x="47625" y="0"/>
                </a:cubicBezTo>
                <a:lnTo>
                  <a:pt x="142875" y="0"/>
                </a:lnTo>
                <a:cubicBezTo>
                  <a:pt x="169168" y="0"/>
                  <a:pt x="190500" y="21332"/>
                  <a:pt x="190500" y="47625"/>
                </a:cubicBezTo>
                <a:lnTo>
                  <a:pt x="190500" y="174625"/>
                </a:lnTo>
                <a:cubicBezTo>
                  <a:pt x="190500" y="194518"/>
                  <a:pt x="178296" y="211584"/>
                  <a:pt x="160982" y="218678"/>
                </a:cubicBezTo>
                <a:lnTo>
                  <a:pt x="187722" y="250279"/>
                </a:lnTo>
                <a:cubicBezTo>
                  <a:pt x="191988" y="255290"/>
                  <a:pt x="191343" y="262830"/>
                  <a:pt x="186333" y="267047"/>
                </a:cubicBezTo>
                <a:cubicBezTo>
                  <a:pt x="181322" y="271264"/>
                  <a:pt x="173782" y="270669"/>
                  <a:pt x="169565" y="265658"/>
                </a:cubicBezTo>
                <a:lnTo>
                  <a:pt x="132854" y="222250"/>
                </a:lnTo>
                <a:lnTo>
                  <a:pt x="57795" y="222250"/>
                </a:lnTo>
                <a:lnTo>
                  <a:pt x="21084" y="265658"/>
                </a:lnTo>
                <a:cubicBezTo>
                  <a:pt x="16818" y="270669"/>
                  <a:pt x="9327" y="271314"/>
                  <a:pt x="4316" y="267047"/>
                </a:cubicBezTo>
                <a:cubicBezTo>
                  <a:pt x="-695" y="262781"/>
                  <a:pt x="-1339" y="255290"/>
                  <a:pt x="2927" y="250279"/>
                </a:cubicBezTo>
                <a:lnTo>
                  <a:pt x="29666" y="218678"/>
                </a:lnTo>
                <a:cubicBezTo>
                  <a:pt x="12204" y="211584"/>
                  <a:pt x="0" y="194518"/>
                  <a:pt x="0" y="174625"/>
                </a:cubicBezTo>
                <a:lnTo>
                  <a:pt x="0" y="47625"/>
                </a:lnTo>
                <a:close/>
                <a:moveTo>
                  <a:pt x="31750" y="63500"/>
                </a:moveTo>
                <a:lnTo>
                  <a:pt x="31750" y="111125"/>
                </a:lnTo>
                <a:cubicBezTo>
                  <a:pt x="31750" y="119906"/>
                  <a:pt x="38844" y="127000"/>
                  <a:pt x="47625" y="127000"/>
                </a:cubicBezTo>
                <a:lnTo>
                  <a:pt x="83344" y="127000"/>
                </a:lnTo>
                <a:lnTo>
                  <a:pt x="83344" y="47625"/>
                </a:lnTo>
                <a:lnTo>
                  <a:pt x="47625" y="47625"/>
                </a:lnTo>
                <a:cubicBezTo>
                  <a:pt x="38844" y="47625"/>
                  <a:pt x="31750" y="54719"/>
                  <a:pt x="31750" y="63500"/>
                </a:cubicBezTo>
                <a:close/>
                <a:moveTo>
                  <a:pt x="107156" y="127000"/>
                </a:moveTo>
                <a:lnTo>
                  <a:pt x="142875" y="127000"/>
                </a:lnTo>
                <a:cubicBezTo>
                  <a:pt x="151656" y="127000"/>
                  <a:pt x="158750" y="119906"/>
                  <a:pt x="158750" y="111125"/>
                </a:cubicBezTo>
                <a:lnTo>
                  <a:pt x="158750" y="63500"/>
                </a:lnTo>
                <a:cubicBezTo>
                  <a:pt x="158750" y="54719"/>
                  <a:pt x="151656" y="47625"/>
                  <a:pt x="142875" y="47625"/>
                </a:cubicBezTo>
                <a:lnTo>
                  <a:pt x="107156" y="47625"/>
                </a:lnTo>
                <a:lnTo>
                  <a:pt x="107156" y="127000"/>
                </a:lnTo>
                <a:close/>
                <a:moveTo>
                  <a:pt x="47625" y="190500"/>
                </a:moveTo>
                <a:cubicBezTo>
                  <a:pt x="56387" y="190500"/>
                  <a:pt x="63500" y="183387"/>
                  <a:pt x="63500" y="174625"/>
                </a:cubicBezTo>
                <a:cubicBezTo>
                  <a:pt x="63500" y="165863"/>
                  <a:pt x="56387" y="158750"/>
                  <a:pt x="47625" y="158750"/>
                </a:cubicBezTo>
                <a:cubicBezTo>
                  <a:pt x="38863" y="158750"/>
                  <a:pt x="31750" y="165863"/>
                  <a:pt x="31750" y="174625"/>
                </a:cubicBezTo>
                <a:cubicBezTo>
                  <a:pt x="31750" y="183387"/>
                  <a:pt x="38863" y="190500"/>
                  <a:pt x="47625" y="190500"/>
                </a:cubicBezTo>
                <a:close/>
                <a:moveTo>
                  <a:pt x="158750" y="174625"/>
                </a:moveTo>
                <a:cubicBezTo>
                  <a:pt x="158750" y="165863"/>
                  <a:pt x="151637" y="158750"/>
                  <a:pt x="142875" y="158750"/>
                </a:cubicBezTo>
                <a:cubicBezTo>
                  <a:pt x="134113" y="158750"/>
                  <a:pt x="127000" y="165863"/>
                  <a:pt x="127000" y="174625"/>
                </a:cubicBezTo>
                <a:cubicBezTo>
                  <a:pt x="127000" y="183387"/>
                  <a:pt x="134113" y="190500"/>
                  <a:pt x="142875" y="190500"/>
                </a:cubicBezTo>
                <a:cubicBezTo>
                  <a:pt x="151637" y="190500"/>
                  <a:pt x="158750" y="183387"/>
                  <a:pt x="158750" y="174625"/>
                </a:cubicBezTo>
                <a:close/>
              </a:path>
            </a:pathLst>
          </a:custGeom>
          <a:solidFill>
            <a:srgbClr val="FFD700"/>
          </a:solidFill>
        </p:spPr>
      </p:sp>
      <p:sp>
        <p:nvSpPr>
          <p:cNvPr id="13" name="Text 10"/>
          <p:cNvSpPr/>
          <p:nvPr/>
        </p:nvSpPr>
        <p:spPr>
          <a:xfrm>
            <a:off x="5130800" y="3175000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A0522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通勤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622800" y="3632200"/>
            <a:ext cx="3759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单手操作与耳机线控，播放中断后续播。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280400" y="2921000"/>
            <a:ext cx="3657600" cy="1117600"/>
          </a:xfrm>
          <a:custGeom>
            <a:avLst/>
            <a:gdLst/>
            <a:ahLst/>
            <a:cxnLst/>
            <a:rect l="l" t="t" r="r" b="b"/>
            <a:pathLst>
              <a:path w="3657600" h="1117600">
                <a:moveTo>
                  <a:pt x="101601" y="0"/>
                </a:moveTo>
                <a:lnTo>
                  <a:pt x="3555999" y="0"/>
                </a:lnTo>
                <a:cubicBezTo>
                  <a:pt x="3612112" y="0"/>
                  <a:pt x="3657600" y="45488"/>
                  <a:pt x="3657600" y="101601"/>
                </a:cubicBezTo>
                <a:lnTo>
                  <a:pt x="3657600" y="1015999"/>
                </a:lnTo>
                <a:cubicBezTo>
                  <a:pt x="3657600" y="1072112"/>
                  <a:pt x="3612112" y="1117600"/>
                  <a:pt x="35559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6" name="Shape 13"/>
          <p:cNvSpPr/>
          <p:nvPr/>
        </p:nvSpPr>
        <p:spPr>
          <a:xfrm>
            <a:off x="8575675" y="32004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27248" y="-15875"/>
                </a:moveTo>
                <a:cubicBezTo>
                  <a:pt x="142581" y="-15875"/>
                  <a:pt x="155029" y="-3427"/>
                  <a:pt x="155029" y="11906"/>
                </a:cubicBezTo>
                <a:cubicBezTo>
                  <a:pt x="155029" y="27239"/>
                  <a:pt x="142581" y="39688"/>
                  <a:pt x="127248" y="39688"/>
                </a:cubicBezTo>
                <a:cubicBezTo>
                  <a:pt x="111915" y="39688"/>
                  <a:pt x="99467" y="27239"/>
                  <a:pt x="99467" y="11906"/>
                </a:cubicBezTo>
                <a:cubicBezTo>
                  <a:pt x="99467" y="-3427"/>
                  <a:pt x="111915" y="-15875"/>
                  <a:pt x="127248" y="-15875"/>
                </a:cubicBezTo>
                <a:close/>
                <a:moveTo>
                  <a:pt x="61317" y="87313"/>
                </a:moveTo>
                <a:cubicBezTo>
                  <a:pt x="59680" y="87313"/>
                  <a:pt x="58241" y="88305"/>
                  <a:pt x="57646" y="89793"/>
                </a:cubicBezTo>
                <a:lnTo>
                  <a:pt x="46732" y="117029"/>
                </a:lnTo>
                <a:cubicBezTo>
                  <a:pt x="43458" y="125164"/>
                  <a:pt x="34230" y="129133"/>
                  <a:pt x="26095" y="125859"/>
                </a:cubicBezTo>
                <a:cubicBezTo>
                  <a:pt x="17959" y="122585"/>
                  <a:pt x="13990" y="113357"/>
                  <a:pt x="17264" y="105221"/>
                </a:cubicBezTo>
                <a:lnTo>
                  <a:pt x="28129" y="77986"/>
                </a:lnTo>
                <a:cubicBezTo>
                  <a:pt x="33586" y="64443"/>
                  <a:pt x="46682" y="55563"/>
                  <a:pt x="61317" y="55563"/>
                </a:cubicBezTo>
                <a:lnTo>
                  <a:pt x="109587" y="55563"/>
                </a:lnTo>
                <a:cubicBezTo>
                  <a:pt x="123726" y="55563"/>
                  <a:pt x="136773" y="63054"/>
                  <a:pt x="143867" y="75257"/>
                </a:cubicBezTo>
                <a:lnTo>
                  <a:pt x="160139" y="103188"/>
                </a:lnTo>
                <a:lnTo>
                  <a:pt x="190698" y="103188"/>
                </a:lnTo>
                <a:cubicBezTo>
                  <a:pt x="199479" y="103188"/>
                  <a:pt x="206573" y="110282"/>
                  <a:pt x="206573" y="119063"/>
                </a:cubicBezTo>
                <a:cubicBezTo>
                  <a:pt x="206573" y="127843"/>
                  <a:pt x="199479" y="134938"/>
                  <a:pt x="190698" y="134938"/>
                </a:cubicBezTo>
                <a:lnTo>
                  <a:pt x="160139" y="134938"/>
                </a:lnTo>
                <a:cubicBezTo>
                  <a:pt x="148828" y="134938"/>
                  <a:pt x="138410" y="128935"/>
                  <a:pt x="132705" y="119162"/>
                </a:cubicBezTo>
                <a:lnTo>
                  <a:pt x="127744" y="110679"/>
                </a:lnTo>
                <a:lnTo>
                  <a:pt x="117475" y="145604"/>
                </a:lnTo>
                <a:lnTo>
                  <a:pt x="154880" y="156815"/>
                </a:lnTo>
                <a:cubicBezTo>
                  <a:pt x="168622" y="160933"/>
                  <a:pt x="175617" y="176163"/>
                  <a:pt x="169813" y="189309"/>
                </a:cubicBezTo>
                <a:lnTo>
                  <a:pt x="141734" y="252512"/>
                </a:lnTo>
                <a:cubicBezTo>
                  <a:pt x="138162" y="260548"/>
                  <a:pt x="128786" y="264120"/>
                  <a:pt x="120799" y="260548"/>
                </a:cubicBezTo>
                <a:cubicBezTo>
                  <a:pt x="112812" y="256977"/>
                  <a:pt x="109190" y="247600"/>
                  <a:pt x="112762" y="239613"/>
                </a:cubicBezTo>
                <a:lnTo>
                  <a:pt x="137170" y="184646"/>
                </a:lnTo>
                <a:lnTo>
                  <a:pt x="89595" y="170359"/>
                </a:lnTo>
                <a:cubicBezTo>
                  <a:pt x="73372" y="165497"/>
                  <a:pt x="63798" y="148679"/>
                  <a:pt x="67915" y="132259"/>
                </a:cubicBezTo>
                <a:lnTo>
                  <a:pt x="79177" y="87313"/>
                </a:lnTo>
                <a:lnTo>
                  <a:pt x="61367" y="87313"/>
                </a:lnTo>
                <a:close/>
                <a:moveTo>
                  <a:pt x="57348" y="177105"/>
                </a:moveTo>
                <a:cubicBezTo>
                  <a:pt x="63946" y="184497"/>
                  <a:pt x="72579" y="190153"/>
                  <a:pt x="82748" y="193179"/>
                </a:cubicBezTo>
                <a:lnTo>
                  <a:pt x="85080" y="193873"/>
                </a:lnTo>
                <a:lnTo>
                  <a:pt x="81657" y="203448"/>
                </a:lnTo>
                <a:cubicBezTo>
                  <a:pt x="78780" y="211534"/>
                  <a:pt x="73720" y="218728"/>
                  <a:pt x="67121" y="224185"/>
                </a:cubicBezTo>
                <a:lnTo>
                  <a:pt x="26243" y="257870"/>
                </a:lnTo>
                <a:cubicBezTo>
                  <a:pt x="19496" y="263426"/>
                  <a:pt x="9475" y="262483"/>
                  <a:pt x="3919" y="255736"/>
                </a:cubicBezTo>
                <a:cubicBezTo>
                  <a:pt x="-1637" y="248989"/>
                  <a:pt x="-695" y="238968"/>
                  <a:pt x="6052" y="233412"/>
                </a:cubicBezTo>
                <a:lnTo>
                  <a:pt x="46930" y="199727"/>
                </a:lnTo>
                <a:cubicBezTo>
                  <a:pt x="49163" y="197892"/>
                  <a:pt x="50800" y="195511"/>
                  <a:pt x="51792" y="192832"/>
                </a:cubicBezTo>
                <a:lnTo>
                  <a:pt x="57348" y="177105"/>
                </a:lnTo>
                <a:close/>
              </a:path>
            </a:pathLst>
          </a:custGeom>
          <a:solidFill>
            <a:srgbClr val="FFD700"/>
          </a:solidFill>
        </p:spPr>
      </p:sp>
      <p:sp>
        <p:nvSpPr>
          <p:cNvPr id="17" name="Text 14"/>
          <p:cNvSpPr/>
          <p:nvPr/>
        </p:nvSpPr>
        <p:spPr>
          <a:xfrm>
            <a:off x="8991600" y="3175000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A0522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运动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483600" y="3632200"/>
            <a:ext cx="3759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防误触、BPM匹配与单曲循环。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4419600" y="4241800"/>
            <a:ext cx="3657600" cy="1117600"/>
          </a:xfrm>
          <a:custGeom>
            <a:avLst/>
            <a:gdLst/>
            <a:ahLst/>
            <a:cxnLst/>
            <a:rect l="l" t="t" r="r" b="b"/>
            <a:pathLst>
              <a:path w="3657600" h="1117600">
                <a:moveTo>
                  <a:pt x="101601" y="0"/>
                </a:moveTo>
                <a:lnTo>
                  <a:pt x="3555999" y="0"/>
                </a:lnTo>
                <a:cubicBezTo>
                  <a:pt x="3612112" y="0"/>
                  <a:pt x="3657600" y="45488"/>
                  <a:pt x="3657600" y="101601"/>
                </a:cubicBezTo>
                <a:lnTo>
                  <a:pt x="3657600" y="1015999"/>
                </a:lnTo>
                <a:cubicBezTo>
                  <a:pt x="3657600" y="1072112"/>
                  <a:pt x="3612112" y="1117600"/>
                  <a:pt x="35559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7"/>
          <p:cNvSpPr/>
          <p:nvPr/>
        </p:nvSpPr>
        <p:spPr>
          <a:xfrm>
            <a:off x="4667250" y="45212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71438" y="134938"/>
                </a:moveTo>
                <a:cubicBezTo>
                  <a:pt x="71438" y="111472"/>
                  <a:pt x="54471" y="91976"/>
                  <a:pt x="32147" y="88057"/>
                </a:cubicBezTo>
                <a:cubicBezTo>
                  <a:pt x="35719" y="56356"/>
                  <a:pt x="62607" y="31750"/>
                  <a:pt x="95250" y="31750"/>
                </a:cubicBezTo>
                <a:lnTo>
                  <a:pt x="222250" y="31750"/>
                </a:lnTo>
                <a:cubicBezTo>
                  <a:pt x="254893" y="31750"/>
                  <a:pt x="281781" y="56356"/>
                  <a:pt x="285353" y="88057"/>
                </a:cubicBezTo>
                <a:cubicBezTo>
                  <a:pt x="263029" y="92025"/>
                  <a:pt x="246063" y="111472"/>
                  <a:pt x="246063" y="134938"/>
                </a:cubicBezTo>
                <a:lnTo>
                  <a:pt x="246063" y="150813"/>
                </a:lnTo>
                <a:lnTo>
                  <a:pt x="71438" y="150813"/>
                </a:lnTo>
                <a:lnTo>
                  <a:pt x="71438" y="134938"/>
                </a:lnTo>
                <a:close/>
                <a:moveTo>
                  <a:pt x="0" y="190500"/>
                </a:moveTo>
                <a:lnTo>
                  <a:pt x="0" y="134938"/>
                </a:lnTo>
                <a:cubicBezTo>
                  <a:pt x="0" y="121791"/>
                  <a:pt x="10666" y="111125"/>
                  <a:pt x="23812" y="111125"/>
                </a:cubicBezTo>
                <a:cubicBezTo>
                  <a:pt x="36959" y="111125"/>
                  <a:pt x="47625" y="121791"/>
                  <a:pt x="47625" y="134938"/>
                </a:cubicBezTo>
                <a:lnTo>
                  <a:pt x="47625" y="174625"/>
                </a:lnTo>
                <a:lnTo>
                  <a:pt x="269875" y="174625"/>
                </a:lnTo>
                <a:lnTo>
                  <a:pt x="269875" y="134938"/>
                </a:lnTo>
                <a:cubicBezTo>
                  <a:pt x="269875" y="121791"/>
                  <a:pt x="280541" y="111125"/>
                  <a:pt x="293688" y="111125"/>
                </a:cubicBezTo>
                <a:cubicBezTo>
                  <a:pt x="306834" y="111125"/>
                  <a:pt x="317500" y="121791"/>
                  <a:pt x="317500" y="134938"/>
                </a:cubicBezTo>
                <a:lnTo>
                  <a:pt x="317500" y="190500"/>
                </a:lnTo>
                <a:cubicBezTo>
                  <a:pt x="317500" y="208012"/>
                  <a:pt x="303262" y="222250"/>
                  <a:pt x="285750" y="222250"/>
                </a:cubicBezTo>
                <a:lnTo>
                  <a:pt x="31750" y="222250"/>
                </a:lnTo>
                <a:cubicBezTo>
                  <a:pt x="14238" y="222250"/>
                  <a:pt x="0" y="208012"/>
                  <a:pt x="0" y="190500"/>
                </a:cubicBezTo>
                <a:close/>
              </a:path>
            </a:pathLst>
          </a:custGeom>
          <a:solidFill>
            <a:srgbClr val="FFD700"/>
          </a:solidFill>
        </p:spPr>
      </p:sp>
      <p:sp>
        <p:nvSpPr>
          <p:cNvPr id="21" name="Text 18"/>
          <p:cNvSpPr/>
          <p:nvPr/>
        </p:nvSpPr>
        <p:spPr>
          <a:xfrm>
            <a:off x="5130800" y="4495800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A0522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休闲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622800" y="4953000"/>
            <a:ext cx="3759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高清封面、歌词同步与沉浸式背景。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8280400" y="4241800"/>
            <a:ext cx="3657600" cy="1117600"/>
          </a:xfrm>
          <a:custGeom>
            <a:avLst/>
            <a:gdLst/>
            <a:ahLst/>
            <a:cxnLst/>
            <a:rect l="l" t="t" r="r" b="b"/>
            <a:pathLst>
              <a:path w="3657600" h="1117600">
                <a:moveTo>
                  <a:pt x="101601" y="0"/>
                </a:moveTo>
                <a:lnTo>
                  <a:pt x="3555999" y="0"/>
                </a:lnTo>
                <a:cubicBezTo>
                  <a:pt x="3612112" y="0"/>
                  <a:pt x="3657600" y="45488"/>
                  <a:pt x="3657600" y="101601"/>
                </a:cubicBezTo>
                <a:lnTo>
                  <a:pt x="3657600" y="1015999"/>
                </a:lnTo>
                <a:cubicBezTo>
                  <a:pt x="3657600" y="1072112"/>
                  <a:pt x="3612112" y="1117600"/>
                  <a:pt x="35559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4" name="Shape 21"/>
          <p:cNvSpPr/>
          <p:nvPr/>
        </p:nvSpPr>
        <p:spPr>
          <a:xfrm>
            <a:off x="8543925" y="45212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84547" y="71388"/>
                </a:moveTo>
                <a:lnTo>
                  <a:pt x="85675" y="19943"/>
                </a:lnTo>
                <a:cubicBezTo>
                  <a:pt x="81707" y="17909"/>
                  <a:pt x="77093" y="17562"/>
                  <a:pt x="72926" y="19100"/>
                </a:cubicBezTo>
                <a:lnTo>
                  <a:pt x="52536" y="26541"/>
                </a:lnTo>
                <a:cubicBezTo>
                  <a:pt x="47427" y="28377"/>
                  <a:pt x="45690" y="34677"/>
                  <a:pt x="49014" y="38943"/>
                </a:cubicBezTo>
                <a:lnTo>
                  <a:pt x="99368" y="102394"/>
                </a:lnTo>
                <a:lnTo>
                  <a:pt x="49659" y="120452"/>
                </a:lnTo>
                <a:lnTo>
                  <a:pt x="19844" y="102295"/>
                </a:lnTo>
                <a:cubicBezTo>
                  <a:pt x="16768" y="100409"/>
                  <a:pt x="12998" y="100062"/>
                  <a:pt x="9575" y="101253"/>
                </a:cubicBezTo>
                <a:lnTo>
                  <a:pt x="1488" y="104229"/>
                </a:lnTo>
                <a:cubicBezTo>
                  <a:pt x="-3175" y="105916"/>
                  <a:pt x="-5159" y="111423"/>
                  <a:pt x="-2629" y="115689"/>
                </a:cubicBezTo>
                <a:lnTo>
                  <a:pt x="23961" y="161230"/>
                </a:lnTo>
                <a:cubicBezTo>
                  <a:pt x="31700" y="174476"/>
                  <a:pt x="47823" y="180280"/>
                  <a:pt x="62210" y="175022"/>
                </a:cubicBezTo>
                <a:lnTo>
                  <a:pt x="68610" y="172690"/>
                </a:lnTo>
                <a:lnTo>
                  <a:pt x="68610" y="172690"/>
                </a:lnTo>
                <a:lnTo>
                  <a:pt x="266254" y="100757"/>
                </a:lnTo>
                <a:cubicBezTo>
                  <a:pt x="280690" y="95498"/>
                  <a:pt x="288082" y="79573"/>
                  <a:pt x="282873" y="65137"/>
                </a:cubicBezTo>
                <a:cubicBezTo>
                  <a:pt x="277664" y="50701"/>
                  <a:pt x="261689" y="43309"/>
                  <a:pt x="247253" y="48518"/>
                </a:cubicBezTo>
                <a:lnTo>
                  <a:pt x="184547" y="71388"/>
                </a:lnTo>
                <a:close/>
                <a:moveTo>
                  <a:pt x="15974" y="222250"/>
                </a:moveTo>
                <a:cubicBezTo>
                  <a:pt x="7193" y="222250"/>
                  <a:pt x="99" y="229344"/>
                  <a:pt x="99" y="238125"/>
                </a:cubicBezTo>
                <a:cubicBezTo>
                  <a:pt x="99" y="246906"/>
                  <a:pt x="7193" y="254000"/>
                  <a:pt x="15974" y="254000"/>
                </a:cubicBezTo>
                <a:lnTo>
                  <a:pt x="269974" y="254000"/>
                </a:lnTo>
                <a:cubicBezTo>
                  <a:pt x="278755" y="254000"/>
                  <a:pt x="285849" y="246906"/>
                  <a:pt x="285849" y="238125"/>
                </a:cubicBezTo>
                <a:cubicBezTo>
                  <a:pt x="285849" y="229344"/>
                  <a:pt x="278755" y="222250"/>
                  <a:pt x="269974" y="222250"/>
                </a:cubicBezTo>
                <a:lnTo>
                  <a:pt x="15974" y="222250"/>
                </a:lnTo>
                <a:close/>
              </a:path>
            </a:pathLst>
          </a:custGeom>
          <a:solidFill>
            <a:srgbClr val="FFD700"/>
          </a:solidFill>
        </p:spPr>
      </p:sp>
      <p:sp>
        <p:nvSpPr>
          <p:cNvPr id="25" name="Text 22"/>
          <p:cNvSpPr/>
          <p:nvPr/>
        </p:nvSpPr>
        <p:spPr>
          <a:xfrm>
            <a:off x="8991600" y="4495800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A0522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旅途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8483600" y="4953000"/>
            <a:ext cx="3759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离线播放、车载蓝牙与低电量策略。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726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006600"/>
            <a:ext cx="12192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项目目标：功能、技术与学习三重奏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921000"/>
            <a:ext cx="3721100" cy="1930400"/>
          </a:xfrm>
          <a:custGeom>
            <a:avLst/>
            <a:gdLst/>
            <a:ahLst/>
            <a:cxnLst/>
            <a:rect l="l" t="t" r="r" b="b"/>
            <a:pathLst>
              <a:path w="3721100" h="1930400">
                <a:moveTo>
                  <a:pt x="152405" y="0"/>
                </a:moveTo>
                <a:lnTo>
                  <a:pt x="3568695" y="0"/>
                </a:lnTo>
                <a:cubicBezTo>
                  <a:pt x="3652866" y="0"/>
                  <a:pt x="3721100" y="68234"/>
                  <a:pt x="3721100" y="152405"/>
                </a:cubicBezTo>
                <a:lnTo>
                  <a:pt x="3721100" y="1777995"/>
                </a:lnTo>
                <a:cubicBezTo>
                  <a:pt x="3721100" y="1862166"/>
                  <a:pt x="3652866" y="1930400"/>
                  <a:pt x="3568695" y="1930400"/>
                </a:cubicBezTo>
                <a:lnTo>
                  <a:pt x="152405" y="1930400"/>
                </a:lnTo>
                <a:cubicBezTo>
                  <a:pt x="68234" y="1930400"/>
                  <a:pt x="0" y="1862166"/>
                  <a:pt x="0" y="1777995"/>
                </a:cubicBezTo>
                <a:lnTo>
                  <a:pt x="0" y="152405"/>
                </a:lnTo>
                <a:cubicBezTo>
                  <a:pt x="0" y="68234"/>
                  <a:pt x="68234" y="0"/>
                  <a:pt x="152405" y="0"/>
                </a:cubicBezTo>
                <a:close/>
              </a:path>
            </a:pathLst>
          </a:custGeom>
          <a:solidFill>
            <a:srgbClr val="A0522D">
              <a:alpha val="1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609600" y="3276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66700" y="152400"/>
                </a:moveTo>
                <a:cubicBezTo>
                  <a:pt x="266700" y="89316"/>
                  <a:pt x="215484" y="38100"/>
                  <a:pt x="152400" y="38100"/>
                </a:cubicBezTo>
                <a:cubicBezTo>
                  <a:pt x="89316" y="38100"/>
                  <a:pt x="38100" y="89316"/>
                  <a:pt x="38100" y="152400"/>
                </a:cubicBezTo>
                <a:cubicBezTo>
                  <a:pt x="38100" y="215484"/>
                  <a:pt x="89316" y="266700"/>
                  <a:pt x="152400" y="266700"/>
                </a:cubicBezTo>
                <a:cubicBezTo>
                  <a:pt x="215484" y="266700"/>
                  <a:pt x="266700" y="215484"/>
                  <a:pt x="266700" y="152400"/>
                </a:cubicBezTo>
                <a:close/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  <a:moveTo>
                  <a:pt x="152400" y="200025"/>
                </a:moveTo>
                <a:cubicBezTo>
                  <a:pt x="178685" y="200025"/>
                  <a:pt x="200025" y="178685"/>
                  <a:pt x="200025" y="152400"/>
                </a:cubicBezTo>
                <a:cubicBezTo>
                  <a:pt x="200025" y="126115"/>
                  <a:pt x="178685" y="104775"/>
                  <a:pt x="152400" y="104775"/>
                </a:cubicBezTo>
                <a:cubicBezTo>
                  <a:pt x="126115" y="104775"/>
                  <a:pt x="104775" y="126115"/>
                  <a:pt x="104775" y="152400"/>
                </a:cubicBezTo>
                <a:cubicBezTo>
                  <a:pt x="104775" y="178685"/>
                  <a:pt x="126115" y="200025"/>
                  <a:pt x="152400" y="200025"/>
                </a:cubicBezTo>
                <a:close/>
                <a:moveTo>
                  <a:pt x="152400" y="66675"/>
                </a:moveTo>
                <a:cubicBezTo>
                  <a:pt x="199713" y="66675"/>
                  <a:pt x="238125" y="105087"/>
                  <a:pt x="238125" y="152400"/>
                </a:cubicBezTo>
                <a:cubicBezTo>
                  <a:pt x="238125" y="199713"/>
                  <a:pt x="199713" y="238125"/>
                  <a:pt x="152400" y="238125"/>
                </a:cubicBezTo>
                <a:cubicBezTo>
                  <a:pt x="105087" y="238125"/>
                  <a:pt x="66675" y="199713"/>
                  <a:pt x="66675" y="152400"/>
                </a:cubicBezTo>
                <a:cubicBezTo>
                  <a:pt x="66675" y="105087"/>
                  <a:pt x="105087" y="66675"/>
                  <a:pt x="152400" y="66675"/>
                </a:cubicBezTo>
                <a:close/>
                <a:moveTo>
                  <a:pt x="133350" y="152400"/>
                </a:moveTo>
                <a:cubicBezTo>
                  <a:pt x="133350" y="141886"/>
                  <a:pt x="141886" y="133350"/>
                  <a:pt x="152400" y="133350"/>
                </a:cubicBezTo>
                <a:cubicBezTo>
                  <a:pt x="162914" y="133350"/>
                  <a:pt x="171450" y="141886"/>
                  <a:pt x="171450" y="152400"/>
                </a:cubicBezTo>
                <a:cubicBezTo>
                  <a:pt x="171450" y="162914"/>
                  <a:pt x="162914" y="171450"/>
                  <a:pt x="152400" y="171450"/>
                </a:cubicBezTo>
                <a:cubicBezTo>
                  <a:pt x="141886" y="171450"/>
                  <a:pt x="133350" y="162914"/>
                  <a:pt x="133350" y="152400"/>
                </a:cubicBezTo>
                <a:close/>
              </a:path>
            </a:pathLst>
          </a:custGeom>
          <a:solidFill>
            <a:srgbClr val="A0522D"/>
          </a:solidFill>
        </p:spPr>
      </p:sp>
      <p:sp>
        <p:nvSpPr>
          <p:cNvPr id="6" name="Text 3"/>
          <p:cNvSpPr/>
          <p:nvPr/>
        </p:nvSpPr>
        <p:spPr>
          <a:xfrm>
            <a:off x="1117600" y="3225800"/>
            <a:ext cx="1727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功能目标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3835400"/>
            <a:ext cx="32131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覆盖本地高扫描率、完整播放控制、多模式播放与动态歌单管理，并</a:t>
            </a:r>
            <a:r>
              <a:rPr lang="en-US" sz="1400" dirty="0">
                <a:solidFill>
                  <a:srgbClr val="333333"/>
                </a:solidFill>
                <a:highlight>
                  <a:srgbClr val="FFD700">
                    <a:alpha val="10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创新加入新闻浏览 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233333" y="2921000"/>
            <a:ext cx="3721100" cy="1930400"/>
          </a:xfrm>
          <a:custGeom>
            <a:avLst/>
            <a:gdLst/>
            <a:ahLst/>
            <a:cxnLst/>
            <a:rect l="l" t="t" r="r" b="b"/>
            <a:pathLst>
              <a:path w="3721100" h="1930400">
                <a:moveTo>
                  <a:pt x="152405" y="0"/>
                </a:moveTo>
                <a:lnTo>
                  <a:pt x="3568695" y="0"/>
                </a:lnTo>
                <a:cubicBezTo>
                  <a:pt x="3652866" y="0"/>
                  <a:pt x="3721100" y="68234"/>
                  <a:pt x="3721100" y="152405"/>
                </a:cubicBezTo>
                <a:lnTo>
                  <a:pt x="3721100" y="1777995"/>
                </a:lnTo>
                <a:cubicBezTo>
                  <a:pt x="3721100" y="1862166"/>
                  <a:pt x="3652866" y="1930400"/>
                  <a:pt x="3568695" y="1930400"/>
                </a:cubicBezTo>
                <a:lnTo>
                  <a:pt x="152405" y="1930400"/>
                </a:lnTo>
                <a:cubicBezTo>
                  <a:pt x="68234" y="1930400"/>
                  <a:pt x="0" y="1862166"/>
                  <a:pt x="0" y="1777995"/>
                </a:cubicBezTo>
                <a:lnTo>
                  <a:pt x="0" y="152405"/>
                </a:lnTo>
                <a:cubicBezTo>
                  <a:pt x="0" y="68234"/>
                  <a:pt x="68234" y="0"/>
                  <a:pt x="152405" y="0"/>
                </a:cubicBezTo>
                <a:close/>
              </a:path>
            </a:pathLst>
          </a:custGeom>
          <a:solidFill>
            <a:srgbClr val="CD853F">
              <a:alpha val="1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4550833" y="32766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CD853F"/>
          </a:solidFill>
        </p:spPr>
      </p:sp>
      <p:sp>
        <p:nvSpPr>
          <p:cNvPr id="10" name="Text 7"/>
          <p:cNvSpPr/>
          <p:nvPr/>
        </p:nvSpPr>
        <p:spPr>
          <a:xfrm>
            <a:off x="5096933" y="3225800"/>
            <a:ext cx="1727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技术目标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487333" y="3835400"/>
            <a:ext cx="32131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以Springboot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、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MyBatis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SQLite+Room、fragment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、网络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api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接口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为核心，实现高性能、低耦合、可扩展的客户端。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8212667" y="2921000"/>
            <a:ext cx="3721100" cy="1930400"/>
          </a:xfrm>
          <a:custGeom>
            <a:avLst/>
            <a:gdLst/>
            <a:ahLst/>
            <a:cxnLst/>
            <a:rect l="l" t="t" r="r" b="b"/>
            <a:pathLst>
              <a:path w="3721100" h="1930400">
                <a:moveTo>
                  <a:pt x="152405" y="0"/>
                </a:moveTo>
                <a:lnTo>
                  <a:pt x="3568695" y="0"/>
                </a:lnTo>
                <a:cubicBezTo>
                  <a:pt x="3652866" y="0"/>
                  <a:pt x="3721100" y="68234"/>
                  <a:pt x="3721100" y="152405"/>
                </a:cubicBezTo>
                <a:lnTo>
                  <a:pt x="3721100" y="1777995"/>
                </a:lnTo>
                <a:cubicBezTo>
                  <a:pt x="3721100" y="1862166"/>
                  <a:pt x="3652866" y="1930400"/>
                  <a:pt x="3568695" y="1930400"/>
                </a:cubicBezTo>
                <a:lnTo>
                  <a:pt x="152405" y="1930400"/>
                </a:lnTo>
                <a:cubicBezTo>
                  <a:pt x="68234" y="1930400"/>
                  <a:pt x="0" y="1862166"/>
                  <a:pt x="0" y="1777995"/>
                </a:cubicBezTo>
                <a:lnTo>
                  <a:pt x="0" y="152405"/>
                </a:lnTo>
                <a:cubicBezTo>
                  <a:pt x="0" y="68234"/>
                  <a:pt x="68234" y="0"/>
                  <a:pt x="152405" y="0"/>
                </a:cubicBezTo>
                <a:close/>
              </a:path>
            </a:pathLst>
          </a:custGeom>
          <a:solidFill>
            <a:srgbClr val="4682B4">
              <a:alpha val="1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Shape 10"/>
          <p:cNvSpPr/>
          <p:nvPr/>
        </p:nvSpPr>
        <p:spPr>
          <a:xfrm>
            <a:off x="8568267" y="3276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90488"/>
                </a:moveTo>
                <a:cubicBezTo>
                  <a:pt x="181313" y="90488"/>
                  <a:pt x="204787" y="67013"/>
                  <a:pt x="204787" y="38100"/>
                </a:cubicBezTo>
                <a:cubicBezTo>
                  <a:pt x="204787" y="9187"/>
                  <a:pt x="181313" y="-14287"/>
                  <a:pt x="152400" y="-14287"/>
                </a:cubicBezTo>
                <a:cubicBezTo>
                  <a:pt x="123487" y="-14287"/>
                  <a:pt x="100013" y="9187"/>
                  <a:pt x="100013" y="38100"/>
                </a:cubicBezTo>
                <a:cubicBezTo>
                  <a:pt x="100013" y="67013"/>
                  <a:pt x="123487" y="90488"/>
                  <a:pt x="152400" y="90488"/>
                </a:cubicBezTo>
                <a:close/>
                <a:moveTo>
                  <a:pt x="152400" y="268307"/>
                </a:moveTo>
                <a:lnTo>
                  <a:pt x="152400" y="179427"/>
                </a:lnTo>
                <a:cubicBezTo>
                  <a:pt x="162104" y="175379"/>
                  <a:pt x="171986" y="171271"/>
                  <a:pt x="181987" y="167104"/>
                </a:cubicBezTo>
                <a:cubicBezTo>
                  <a:pt x="205204" y="157460"/>
                  <a:pt x="230088" y="152460"/>
                  <a:pt x="255270" y="152460"/>
                </a:cubicBezTo>
                <a:lnTo>
                  <a:pt x="266700" y="152460"/>
                </a:lnTo>
                <a:lnTo>
                  <a:pt x="266700" y="247710"/>
                </a:lnTo>
                <a:lnTo>
                  <a:pt x="255270" y="247710"/>
                </a:lnTo>
                <a:cubicBezTo>
                  <a:pt x="220087" y="247710"/>
                  <a:pt x="185202" y="254675"/>
                  <a:pt x="152698" y="268248"/>
                </a:cubicBezTo>
                <a:lnTo>
                  <a:pt x="152400" y="268367"/>
                </a:lnTo>
                <a:close/>
                <a:moveTo>
                  <a:pt x="152400" y="138113"/>
                </a:moveTo>
                <a:lnTo>
                  <a:pt x="137458" y="131862"/>
                </a:lnTo>
                <a:cubicBezTo>
                  <a:pt x="109597" y="120253"/>
                  <a:pt x="79712" y="114300"/>
                  <a:pt x="49530" y="114300"/>
                </a:cubicBezTo>
                <a:lnTo>
                  <a:pt x="28575" y="114300"/>
                </a:lnTo>
                <a:cubicBezTo>
                  <a:pt x="12799" y="114300"/>
                  <a:pt x="0" y="127099"/>
                  <a:pt x="0" y="142875"/>
                </a:cubicBezTo>
                <a:lnTo>
                  <a:pt x="0" y="257175"/>
                </a:lnTo>
                <a:cubicBezTo>
                  <a:pt x="0" y="272951"/>
                  <a:pt x="12799" y="285750"/>
                  <a:pt x="28575" y="285750"/>
                </a:cubicBezTo>
                <a:lnTo>
                  <a:pt x="49530" y="285750"/>
                </a:lnTo>
                <a:cubicBezTo>
                  <a:pt x="79712" y="285750"/>
                  <a:pt x="109597" y="291703"/>
                  <a:pt x="137458" y="303312"/>
                </a:cubicBezTo>
                <a:lnTo>
                  <a:pt x="145078" y="306467"/>
                </a:lnTo>
                <a:cubicBezTo>
                  <a:pt x="149781" y="308431"/>
                  <a:pt x="155019" y="308431"/>
                  <a:pt x="159722" y="306467"/>
                </a:cubicBezTo>
                <a:lnTo>
                  <a:pt x="167342" y="303312"/>
                </a:lnTo>
                <a:cubicBezTo>
                  <a:pt x="195203" y="291703"/>
                  <a:pt x="225088" y="285750"/>
                  <a:pt x="255270" y="285750"/>
                </a:cubicBezTo>
                <a:lnTo>
                  <a:pt x="276225" y="285750"/>
                </a:lnTo>
                <a:cubicBezTo>
                  <a:pt x="292001" y="285750"/>
                  <a:pt x="304800" y="272951"/>
                  <a:pt x="304800" y="257175"/>
                </a:cubicBezTo>
                <a:lnTo>
                  <a:pt x="304800" y="142875"/>
                </a:lnTo>
                <a:cubicBezTo>
                  <a:pt x="304800" y="127099"/>
                  <a:pt x="292001" y="114300"/>
                  <a:pt x="276225" y="114300"/>
                </a:cubicBezTo>
                <a:lnTo>
                  <a:pt x="255270" y="114300"/>
                </a:lnTo>
                <a:cubicBezTo>
                  <a:pt x="225088" y="114300"/>
                  <a:pt x="195203" y="120253"/>
                  <a:pt x="167342" y="131862"/>
                </a:cubicBezTo>
                <a:lnTo>
                  <a:pt x="152400" y="138113"/>
                </a:lnTo>
                <a:close/>
              </a:path>
            </a:pathLst>
          </a:custGeom>
          <a:solidFill>
            <a:srgbClr val="4682B4"/>
          </a:solidFill>
        </p:spPr>
      </p:sp>
      <p:sp>
        <p:nvSpPr>
          <p:cNvPr id="14" name="Text 11"/>
          <p:cNvSpPr/>
          <p:nvPr/>
        </p:nvSpPr>
        <p:spPr>
          <a:xfrm>
            <a:off x="9076267" y="3225800"/>
            <a:ext cx="1727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学习价值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466667" y="3835400"/>
            <a:ext cx="32131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演练完整Android开发流程，实战生命周期与协程，综合调用数据库与网络，沉淀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移动端研发范式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222875" y="1552575"/>
            <a:ext cx="1786255" cy="1786255"/>
          </a:xfrm>
          <a:prstGeom prst="ellipse">
            <a:avLst/>
          </a:prstGeom>
          <a:solidFill>
            <a:srgbClr val="FEE695"/>
          </a:solidFill>
        </p:spPr>
      </p:sp>
      <p:sp>
        <p:nvSpPr>
          <p:cNvPr id="3" name="Text 1"/>
          <p:cNvSpPr/>
          <p:nvPr/>
        </p:nvSpPr>
        <p:spPr>
          <a:xfrm>
            <a:off x="5222875" y="1552575"/>
            <a:ext cx="1786255" cy="17862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570980" y="1552575"/>
            <a:ext cx="527050" cy="527050"/>
          </a:xfrm>
          <a:prstGeom prst="ellipse">
            <a:avLst/>
          </a:prstGeom>
          <a:solidFill>
            <a:srgbClr val="4874CB"/>
          </a:solidFill>
        </p:spPr>
      </p:sp>
      <p:sp>
        <p:nvSpPr>
          <p:cNvPr id="5" name="Text 3"/>
          <p:cNvSpPr/>
          <p:nvPr/>
        </p:nvSpPr>
        <p:spPr>
          <a:xfrm>
            <a:off x="6570980" y="1552575"/>
            <a:ext cx="527050" cy="5270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668905" y="1691640"/>
            <a:ext cx="6854190" cy="156718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7" name="Text 5"/>
          <p:cNvSpPr/>
          <p:nvPr/>
        </p:nvSpPr>
        <p:spPr>
          <a:xfrm>
            <a:off x="2668905" y="1691640"/>
            <a:ext cx="6854190" cy="15671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95960" y="3338830"/>
            <a:ext cx="10840720" cy="120015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9" name="Text 7"/>
          <p:cNvSpPr/>
          <p:nvPr/>
        </p:nvSpPr>
        <p:spPr>
          <a:xfrm>
            <a:off x="749300" y="3372485"/>
            <a:ext cx="10840720" cy="1200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zh-CN" altLang="en-US" sz="54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关键功能</a:t>
            </a:r>
            <a:r>
              <a:rPr lang="zh-CN" altLang="en-US" sz="5400" dirty="0">
                <a:solidFill>
                  <a:srgbClr val="FEE59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展示</a:t>
            </a:r>
            <a:endParaRPr lang="zh-CN" altLang="en-US" sz="5400" dirty="0">
              <a:solidFill>
                <a:srgbClr val="FEE596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pic>
        <p:nvPicPr>
          <p:cNvPr id="10" name="Image 0" descr="https://kimi-img.moonshot.cn/pub/slides/slides_tmpl/image/25-10-10-11:40:17-d3k8088s8jdo4os5e6q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2045" y="345440"/>
            <a:ext cx="597535" cy="280670"/>
          </a:xfrm>
          <a:prstGeom prst="rect">
            <a:avLst/>
          </a:prstGeom>
        </p:spPr>
      </p:pic>
      <p:pic>
        <p:nvPicPr>
          <p:cNvPr id="11" name="Image 1" descr="https://kimi-img.moonshot.cn/pub/slides/slides_tmpl/image/25-10-10-11:40:17-d3k8088s8jdo4os5e6q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540" y="345440"/>
            <a:ext cx="597535" cy="28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40:18-d3k808gs8jdo4os5e6t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726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574800"/>
            <a:ext cx="12192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信息架构：三层递进降低认知负荷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489200"/>
            <a:ext cx="3759200" cy="2794000"/>
          </a:xfrm>
          <a:custGeom>
            <a:avLst/>
            <a:gdLst/>
            <a:ahLst/>
            <a:cxnLst/>
            <a:rect l="l" t="t" r="r" b="b"/>
            <a:pathLst>
              <a:path w="3759200" h="2794000">
                <a:moveTo>
                  <a:pt x="101590" y="0"/>
                </a:moveTo>
                <a:lnTo>
                  <a:pt x="3657610" y="0"/>
                </a:lnTo>
                <a:cubicBezTo>
                  <a:pt x="3713717" y="0"/>
                  <a:pt x="3759200" y="45483"/>
                  <a:pt x="3759200" y="101590"/>
                </a:cubicBezTo>
                <a:lnTo>
                  <a:pt x="3759200" y="2692410"/>
                </a:lnTo>
                <a:cubicBezTo>
                  <a:pt x="3759200" y="2748517"/>
                  <a:pt x="3713717" y="2794000"/>
                  <a:pt x="3657610" y="2794000"/>
                </a:cubicBezTo>
                <a:lnTo>
                  <a:pt x="101590" y="2794000"/>
                </a:lnTo>
                <a:cubicBezTo>
                  <a:pt x="45483" y="2794000"/>
                  <a:pt x="0" y="2748517"/>
                  <a:pt x="0" y="2692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1946275" y="2806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73013" y="3870"/>
                </a:moveTo>
                <a:cubicBezTo>
                  <a:pt x="184100" y="-1265"/>
                  <a:pt x="196900" y="-1265"/>
                  <a:pt x="207987" y="3870"/>
                </a:cubicBezTo>
                <a:lnTo>
                  <a:pt x="370656" y="79028"/>
                </a:lnTo>
                <a:cubicBezTo>
                  <a:pt x="376982" y="81930"/>
                  <a:pt x="381000" y="88255"/>
                  <a:pt x="381000" y="95250"/>
                </a:cubicBezTo>
                <a:cubicBezTo>
                  <a:pt x="381000" y="102245"/>
                  <a:pt x="376982" y="108570"/>
                  <a:pt x="370656" y="111472"/>
                </a:cubicBezTo>
                <a:lnTo>
                  <a:pt x="207987" y="186630"/>
                </a:lnTo>
                <a:cubicBezTo>
                  <a:pt x="196900" y="191765"/>
                  <a:pt x="184100" y="191765"/>
                  <a:pt x="173013" y="186630"/>
                </a:cubicBezTo>
                <a:lnTo>
                  <a:pt x="10344" y="111472"/>
                </a:lnTo>
                <a:cubicBezTo>
                  <a:pt x="4018" y="108496"/>
                  <a:pt x="0" y="102171"/>
                  <a:pt x="0" y="95250"/>
                </a:cubicBezTo>
                <a:cubicBezTo>
                  <a:pt x="0" y="88329"/>
                  <a:pt x="4018" y="81930"/>
                  <a:pt x="10344" y="79028"/>
                </a:cubicBezTo>
                <a:lnTo>
                  <a:pt x="173013" y="3870"/>
                </a:lnTo>
                <a:close/>
                <a:moveTo>
                  <a:pt x="35793" y="162520"/>
                </a:moveTo>
                <a:lnTo>
                  <a:pt x="158055" y="219001"/>
                </a:lnTo>
                <a:cubicBezTo>
                  <a:pt x="178668" y="228526"/>
                  <a:pt x="202406" y="228526"/>
                  <a:pt x="223019" y="219001"/>
                </a:cubicBezTo>
                <a:lnTo>
                  <a:pt x="345281" y="162520"/>
                </a:lnTo>
                <a:lnTo>
                  <a:pt x="370656" y="174278"/>
                </a:lnTo>
                <a:cubicBezTo>
                  <a:pt x="376982" y="177180"/>
                  <a:pt x="381000" y="183505"/>
                  <a:pt x="381000" y="190500"/>
                </a:cubicBezTo>
                <a:cubicBezTo>
                  <a:pt x="381000" y="197495"/>
                  <a:pt x="376982" y="203820"/>
                  <a:pt x="370656" y="206722"/>
                </a:cubicBezTo>
                <a:lnTo>
                  <a:pt x="207987" y="281880"/>
                </a:lnTo>
                <a:cubicBezTo>
                  <a:pt x="196900" y="287015"/>
                  <a:pt x="184100" y="287015"/>
                  <a:pt x="173013" y="281880"/>
                </a:cubicBezTo>
                <a:lnTo>
                  <a:pt x="10344" y="206722"/>
                </a:lnTo>
                <a:cubicBezTo>
                  <a:pt x="4018" y="203746"/>
                  <a:pt x="0" y="197421"/>
                  <a:pt x="0" y="190500"/>
                </a:cubicBezTo>
                <a:cubicBezTo>
                  <a:pt x="0" y="183579"/>
                  <a:pt x="4018" y="177180"/>
                  <a:pt x="10344" y="174278"/>
                </a:cubicBezTo>
                <a:lnTo>
                  <a:pt x="35719" y="162520"/>
                </a:lnTo>
                <a:close/>
                <a:moveTo>
                  <a:pt x="10344" y="269528"/>
                </a:moveTo>
                <a:lnTo>
                  <a:pt x="35719" y="257770"/>
                </a:lnTo>
                <a:lnTo>
                  <a:pt x="157981" y="314251"/>
                </a:lnTo>
                <a:cubicBezTo>
                  <a:pt x="178594" y="323776"/>
                  <a:pt x="202332" y="323776"/>
                  <a:pt x="222945" y="314251"/>
                </a:cubicBezTo>
                <a:lnTo>
                  <a:pt x="345207" y="257770"/>
                </a:lnTo>
                <a:lnTo>
                  <a:pt x="370582" y="269528"/>
                </a:lnTo>
                <a:cubicBezTo>
                  <a:pt x="376907" y="272430"/>
                  <a:pt x="380926" y="278755"/>
                  <a:pt x="380926" y="285750"/>
                </a:cubicBezTo>
                <a:cubicBezTo>
                  <a:pt x="380926" y="292745"/>
                  <a:pt x="376907" y="299070"/>
                  <a:pt x="370582" y="301972"/>
                </a:cubicBezTo>
                <a:lnTo>
                  <a:pt x="207913" y="377130"/>
                </a:lnTo>
                <a:cubicBezTo>
                  <a:pt x="196825" y="382265"/>
                  <a:pt x="184026" y="382265"/>
                  <a:pt x="172938" y="377130"/>
                </a:cubicBezTo>
                <a:lnTo>
                  <a:pt x="10344" y="301972"/>
                </a:lnTo>
                <a:cubicBezTo>
                  <a:pt x="4018" y="298996"/>
                  <a:pt x="0" y="292671"/>
                  <a:pt x="0" y="285750"/>
                </a:cubicBezTo>
                <a:cubicBezTo>
                  <a:pt x="0" y="278829"/>
                  <a:pt x="4018" y="272430"/>
                  <a:pt x="10344" y="269528"/>
                </a:cubicBezTo>
                <a:close/>
              </a:path>
            </a:pathLst>
          </a:custGeom>
          <a:solidFill>
            <a:srgbClr val="A0522D"/>
          </a:solidFill>
        </p:spPr>
      </p:sp>
      <p:sp>
        <p:nvSpPr>
          <p:cNvPr id="6" name="Text 3"/>
          <p:cNvSpPr/>
          <p:nvPr/>
        </p:nvSpPr>
        <p:spPr>
          <a:xfrm>
            <a:off x="990600" y="3403600"/>
            <a:ext cx="2286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A0522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首层：底部导航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3860800"/>
            <a:ext cx="3352800" cy="1219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固化“发现、歌单、我的”三大心智模型，确保核心功能一键直达。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216400" y="2489200"/>
            <a:ext cx="3759200" cy="2794000"/>
          </a:xfrm>
          <a:custGeom>
            <a:avLst/>
            <a:gdLst/>
            <a:ahLst/>
            <a:cxnLst/>
            <a:rect l="l" t="t" r="r" b="b"/>
            <a:pathLst>
              <a:path w="3759200" h="2794000">
                <a:moveTo>
                  <a:pt x="101590" y="0"/>
                </a:moveTo>
                <a:lnTo>
                  <a:pt x="3657610" y="0"/>
                </a:lnTo>
                <a:cubicBezTo>
                  <a:pt x="3713717" y="0"/>
                  <a:pt x="3759200" y="45483"/>
                  <a:pt x="3759200" y="101590"/>
                </a:cubicBezTo>
                <a:lnTo>
                  <a:pt x="3759200" y="2692410"/>
                </a:lnTo>
                <a:cubicBezTo>
                  <a:pt x="3759200" y="2748517"/>
                  <a:pt x="3713717" y="2794000"/>
                  <a:pt x="3657610" y="2794000"/>
                </a:cubicBezTo>
                <a:lnTo>
                  <a:pt x="101590" y="2794000"/>
                </a:lnTo>
                <a:cubicBezTo>
                  <a:pt x="45483" y="2794000"/>
                  <a:pt x="0" y="2748517"/>
                  <a:pt x="0" y="2692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5932488" y="28067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285750" y="71438"/>
                </a:moveTo>
                <a:lnTo>
                  <a:pt x="190500" y="71438"/>
                </a:lnTo>
                <a:lnTo>
                  <a:pt x="190500" y="166688"/>
                </a:lnTo>
                <a:lnTo>
                  <a:pt x="285750" y="166688"/>
                </a:lnTo>
                <a:lnTo>
                  <a:pt x="285750" y="71438"/>
                </a:lnTo>
                <a:close/>
                <a:moveTo>
                  <a:pt x="333375" y="166688"/>
                </a:moveTo>
                <a:lnTo>
                  <a:pt x="333375" y="309563"/>
                </a:lnTo>
                <a:cubicBezTo>
                  <a:pt x="333375" y="335831"/>
                  <a:pt x="312018" y="357188"/>
                  <a:pt x="285750" y="357188"/>
                </a:cubicBezTo>
                <a:lnTo>
                  <a:pt x="47625" y="357188"/>
                </a:lnTo>
                <a:cubicBezTo>
                  <a:pt x="21357" y="357188"/>
                  <a:pt x="0" y="335831"/>
                  <a:pt x="0" y="309563"/>
                </a:cubicBezTo>
                <a:lnTo>
                  <a:pt x="0" y="71438"/>
                </a:lnTo>
                <a:cubicBezTo>
                  <a:pt x="0" y="45169"/>
                  <a:pt x="21357" y="23812"/>
                  <a:pt x="47625" y="23812"/>
                </a:cubicBezTo>
                <a:lnTo>
                  <a:pt x="285750" y="23812"/>
                </a:lnTo>
                <a:cubicBezTo>
                  <a:pt x="312018" y="23812"/>
                  <a:pt x="333375" y="45169"/>
                  <a:pt x="333375" y="71438"/>
                </a:cubicBezTo>
                <a:lnTo>
                  <a:pt x="333375" y="166688"/>
                </a:lnTo>
                <a:close/>
                <a:moveTo>
                  <a:pt x="47625" y="214313"/>
                </a:moveTo>
                <a:lnTo>
                  <a:pt x="47625" y="309563"/>
                </a:lnTo>
                <a:lnTo>
                  <a:pt x="142875" y="309563"/>
                </a:lnTo>
                <a:lnTo>
                  <a:pt x="142875" y="214313"/>
                </a:lnTo>
                <a:lnTo>
                  <a:pt x="47625" y="214313"/>
                </a:lnTo>
                <a:close/>
                <a:moveTo>
                  <a:pt x="142875" y="166688"/>
                </a:moveTo>
                <a:lnTo>
                  <a:pt x="142875" y="71438"/>
                </a:lnTo>
                <a:lnTo>
                  <a:pt x="47625" y="71438"/>
                </a:lnTo>
                <a:lnTo>
                  <a:pt x="47625" y="166688"/>
                </a:lnTo>
                <a:lnTo>
                  <a:pt x="142875" y="166688"/>
                </a:lnTo>
                <a:close/>
                <a:moveTo>
                  <a:pt x="190500" y="214313"/>
                </a:moveTo>
                <a:lnTo>
                  <a:pt x="190500" y="309563"/>
                </a:lnTo>
                <a:lnTo>
                  <a:pt x="285750" y="309563"/>
                </a:lnTo>
                <a:lnTo>
                  <a:pt x="285750" y="214313"/>
                </a:lnTo>
                <a:lnTo>
                  <a:pt x="190500" y="214313"/>
                </a:lnTo>
                <a:close/>
              </a:path>
            </a:pathLst>
          </a:custGeom>
          <a:solidFill>
            <a:srgbClr val="CD853F"/>
          </a:solidFill>
        </p:spPr>
      </p:sp>
      <p:sp>
        <p:nvSpPr>
          <p:cNvPr id="10" name="Text 7"/>
          <p:cNvSpPr/>
          <p:nvPr/>
        </p:nvSpPr>
        <p:spPr>
          <a:xfrm>
            <a:off x="4953000" y="3403600"/>
            <a:ext cx="2286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CD853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二层：卡片分类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419600" y="3860800"/>
            <a:ext cx="3352800" cy="1219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同级信息不超过七项，遵循Material Design层级规范，界面轻盈聚焦。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8178800" y="2489200"/>
            <a:ext cx="3759200" cy="2794000"/>
          </a:xfrm>
          <a:custGeom>
            <a:avLst/>
            <a:gdLst/>
            <a:ahLst/>
            <a:cxnLst/>
            <a:rect l="l" t="t" r="r" b="b"/>
            <a:pathLst>
              <a:path w="3759200" h="2794000">
                <a:moveTo>
                  <a:pt x="101590" y="0"/>
                </a:moveTo>
                <a:lnTo>
                  <a:pt x="3657610" y="0"/>
                </a:lnTo>
                <a:cubicBezTo>
                  <a:pt x="3713717" y="0"/>
                  <a:pt x="3759200" y="45483"/>
                  <a:pt x="3759200" y="101590"/>
                </a:cubicBezTo>
                <a:lnTo>
                  <a:pt x="3759200" y="2692410"/>
                </a:lnTo>
                <a:cubicBezTo>
                  <a:pt x="3759200" y="2748517"/>
                  <a:pt x="3713717" y="2794000"/>
                  <a:pt x="3657610" y="2794000"/>
                </a:cubicBezTo>
                <a:lnTo>
                  <a:pt x="101590" y="2794000"/>
                </a:lnTo>
                <a:cubicBezTo>
                  <a:pt x="45483" y="2794000"/>
                  <a:pt x="0" y="2748517"/>
                  <a:pt x="0" y="2692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Shape 10"/>
          <p:cNvSpPr/>
          <p:nvPr/>
        </p:nvSpPr>
        <p:spPr>
          <a:xfrm>
            <a:off x="9894888" y="28067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95250" y="29766"/>
                </a:moveTo>
                <a:cubicBezTo>
                  <a:pt x="95250" y="13320"/>
                  <a:pt x="108570" y="0"/>
                  <a:pt x="125016" y="0"/>
                </a:cubicBezTo>
                <a:cubicBezTo>
                  <a:pt x="141461" y="0"/>
                  <a:pt x="154781" y="13320"/>
                  <a:pt x="154781" y="29766"/>
                </a:cubicBezTo>
                <a:lnTo>
                  <a:pt x="154781" y="140047"/>
                </a:lnTo>
                <a:cubicBezTo>
                  <a:pt x="161106" y="134392"/>
                  <a:pt x="169441" y="130969"/>
                  <a:pt x="178594" y="130969"/>
                </a:cubicBezTo>
                <a:cubicBezTo>
                  <a:pt x="193923" y="130969"/>
                  <a:pt x="207020" y="140643"/>
                  <a:pt x="212080" y="154186"/>
                </a:cubicBezTo>
                <a:cubicBezTo>
                  <a:pt x="218629" y="147265"/>
                  <a:pt x="227856" y="142875"/>
                  <a:pt x="238125" y="142875"/>
                </a:cubicBezTo>
                <a:cubicBezTo>
                  <a:pt x="256952" y="142875"/>
                  <a:pt x="272355" y="157386"/>
                  <a:pt x="273769" y="175840"/>
                </a:cubicBezTo>
                <a:cubicBezTo>
                  <a:pt x="280095" y="170111"/>
                  <a:pt x="288503" y="166688"/>
                  <a:pt x="297656" y="166688"/>
                </a:cubicBezTo>
                <a:cubicBezTo>
                  <a:pt x="317376" y="166688"/>
                  <a:pt x="333375" y="182687"/>
                  <a:pt x="333375" y="202406"/>
                </a:cubicBezTo>
                <a:lnTo>
                  <a:pt x="333375" y="285750"/>
                </a:lnTo>
                <a:cubicBezTo>
                  <a:pt x="333375" y="338361"/>
                  <a:pt x="290736" y="381000"/>
                  <a:pt x="238125" y="381000"/>
                </a:cubicBezTo>
                <a:lnTo>
                  <a:pt x="174650" y="381000"/>
                </a:lnTo>
                <a:cubicBezTo>
                  <a:pt x="170929" y="381000"/>
                  <a:pt x="167283" y="380777"/>
                  <a:pt x="163711" y="380256"/>
                </a:cubicBezTo>
                <a:cubicBezTo>
                  <a:pt x="122560" y="376089"/>
                  <a:pt x="84683" y="354955"/>
                  <a:pt x="59531" y="321469"/>
                </a:cubicBezTo>
                <a:lnTo>
                  <a:pt x="5953" y="250031"/>
                </a:lnTo>
                <a:cubicBezTo>
                  <a:pt x="-3944" y="236860"/>
                  <a:pt x="-1265" y="218256"/>
                  <a:pt x="11906" y="208359"/>
                </a:cubicBezTo>
                <a:cubicBezTo>
                  <a:pt x="25078" y="198462"/>
                  <a:pt x="43681" y="201141"/>
                  <a:pt x="53578" y="214313"/>
                </a:cubicBezTo>
                <a:lnTo>
                  <a:pt x="95250" y="269900"/>
                </a:lnTo>
                <a:lnTo>
                  <a:pt x="95250" y="29766"/>
                </a:lnTo>
                <a:close/>
                <a:moveTo>
                  <a:pt x="178594" y="226219"/>
                </a:moveTo>
                <a:cubicBezTo>
                  <a:pt x="178594" y="219670"/>
                  <a:pt x="173236" y="214313"/>
                  <a:pt x="166688" y="214313"/>
                </a:cubicBezTo>
                <a:cubicBezTo>
                  <a:pt x="160139" y="214313"/>
                  <a:pt x="154781" y="219670"/>
                  <a:pt x="154781" y="226219"/>
                </a:cubicBezTo>
                <a:lnTo>
                  <a:pt x="154781" y="297656"/>
                </a:lnTo>
                <a:cubicBezTo>
                  <a:pt x="154781" y="304205"/>
                  <a:pt x="160139" y="309563"/>
                  <a:pt x="166688" y="309563"/>
                </a:cubicBezTo>
                <a:cubicBezTo>
                  <a:pt x="173236" y="309563"/>
                  <a:pt x="178594" y="304205"/>
                  <a:pt x="178594" y="297656"/>
                </a:cubicBezTo>
                <a:lnTo>
                  <a:pt x="178594" y="226219"/>
                </a:lnTo>
                <a:close/>
                <a:moveTo>
                  <a:pt x="214313" y="214313"/>
                </a:moveTo>
                <a:cubicBezTo>
                  <a:pt x="207764" y="214313"/>
                  <a:pt x="202406" y="219670"/>
                  <a:pt x="202406" y="226219"/>
                </a:cubicBezTo>
                <a:lnTo>
                  <a:pt x="202406" y="297656"/>
                </a:lnTo>
                <a:cubicBezTo>
                  <a:pt x="202406" y="304205"/>
                  <a:pt x="207764" y="309563"/>
                  <a:pt x="214313" y="309563"/>
                </a:cubicBezTo>
                <a:cubicBezTo>
                  <a:pt x="220861" y="309563"/>
                  <a:pt x="226219" y="304205"/>
                  <a:pt x="226219" y="297656"/>
                </a:cubicBezTo>
                <a:lnTo>
                  <a:pt x="226219" y="226219"/>
                </a:lnTo>
                <a:cubicBezTo>
                  <a:pt x="226219" y="219670"/>
                  <a:pt x="220861" y="214313"/>
                  <a:pt x="214313" y="214313"/>
                </a:cubicBezTo>
                <a:close/>
                <a:moveTo>
                  <a:pt x="273844" y="226219"/>
                </a:moveTo>
                <a:cubicBezTo>
                  <a:pt x="273844" y="219670"/>
                  <a:pt x="268486" y="214313"/>
                  <a:pt x="261938" y="214313"/>
                </a:cubicBezTo>
                <a:cubicBezTo>
                  <a:pt x="255389" y="214313"/>
                  <a:pt x="250031" y="219670"/>
                  <a:pt x="250031" y="226219"/>
                </a:cubicBezTo>
                <a:lnTo>
                  <a:pt x="250031" y="297656"/>
                </a:lnTo>
                <a:cubicBezTo>
                  <a:pt x="250031" y="304205"/>
                  <a:pt x="255389" y="309563"/>
                  <a:pt x="261938" y="309563"/>
                </a:cubicBezTo>
                <a:cubicBezTo>
                  <a:pt x="268486" y="309563"/>
                  <a:pt x="273844" y="304205"/>
                  <a:pt x="273844" y="297656"/>
                </a:cubicBezTo>
                <a:lnTo>
                  <a:pt x="273844" y="226219"/>
                </a:lnTo>
                <a:close/>
              </a:path>
            </a:pathLst>
          </a:custGeom>
          <a:solidFill>
            <a:srgbClr val="4682B4"/>
          </a:solidFill>
        </p:spPr>
      </p:sp>
      <p:sp>
        <p:nvSpPr>
          <p:cNvPr id="14" name="Text 11"/>
          <p:cNvSpPr/>
          <p:nvPr/>
        </p:nvSpPr>
        <p:spPr>
          <a:xfrm>
            <a:off x="8915400" y="3403600"/>
            <a:ext cx="2286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三层：横向滑动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382000" y="3860800"/>
            <a:ext cx="3352800" cy="1219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播放页利用ViewPager2实现歌词、新闻、相似歌曲滑动，减少返回操作。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0735310" y="37871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9665" y="1271905"/>
            <a:ext cx="2247900" cy="5000625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1130300" y="772160"/>
            <a:ext cx="2247265" cy="3683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登陆界面</a:t>
            </a:r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4035425" y="772160"/>
            <a:ext cx="2247265" cy="3683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注册</a:t>
            </a:r>
            <a:r>
              <a:rPr lang="zh-CN" altLang="en-US"/>
              <a:t>界面</a:t>
            </a:r>
            <a:endParaRPr lang="zh-CN" altLang="en-US"/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2925" y="1271270"/>
            <a:ext cx="2251710" cy="494792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5425" y="1271905"/>
            <a:ext cx="2299970" cy="4947285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6892925" y="772160"/>
            <a:ext cx="2247265" cy="3683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</p:spPr>
        <p:txBody>
          <a:bodyPr wrap="square" rtlCol="0">
            <a:spAutoFit/>
          </a:bodyPr>
          <a:p>
            <a:pPr algn="ctr"/>
            <a:r>
              <a:rPr lang="zh-CN" altLang="en-US"/>
              <a:t>个人信息</a:t>
            </a:r>
            <a:r>
              <a:rPr lang="zh-CN" altLang="en-US"/>
              <a:t>修改界面</a:t>
            </a:r>
            <a:endParaRPr lang="zh-CN" altLang="en-US"/>
          </a:p>
        </p:txBody>
      </p:sp>
      <p:sp>
        <p:nvSpPr>
          <p:cNvPr id="3" name="线形标注 2 2"/>
          <p:cNvSpPr/>
          <p:nvPr/>
        </p:nvSpPr>
        <p:spPr>
          <a:xfrm>
            <a:off x="9776460" y="1271270"/>
            <a:ext cx="1968500" cy="3768725"/>
          </a:xfrm>
          <a:prstGeom prst="borderCallout2">
            <a:avLst/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784080" y="1249680"/>
            <a:ext cx="19608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实现普通用户</a:t>
            </a:r>
            <a:r>
              <a:rPr lang="en-US" altLang="zh-CN"/>
              <a:t>/</a:t>
            </a:r>
            <a:r>
              <a:rPr lang="zh-CN" altLang="en-US"/>
              <a:t>管理员用户的登录，信息的增删改查</a:t>
            </a:r>
            <a:r>
              <a:rPr lang="zh-CN" altLang="en-US"/>
              <a:t>功能。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0735310" y="37871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29990" y="888365"/>
            <a:ext cx="2408555" cy="5577205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6830" y="836930"/>
            <a:ext cx="2467610" cy="556069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4160" y="837565"/>
            <a:ext cx="2420620" cy="5576570"/>
          </a:xfrm>
          <a:prstGeom prst="rect">
            <a:avLst/>
          </a:prstGeom>
        </p:spPr>
      </p:pic>
      <p:sp>
        <p:nvSpPr>
          <p:cNvPr id="41" name="文本框 40"/>
          <p:cNvSpPr txBox="1"/>
          <p:nvPr/>
        </p:nvSpPr>
        <p:spPr>
          <a:xfrm>
            <a:off x="761365" y="1174750"/>
            <a:ext cx="237109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三大页面</a:t>
            </a:r>
            <a:r>
              <a:rPr lang="zh-CN" altLang="en-US"/>
              <a:t>自由切换：</a:t>
            </a:r>
            <a:endParaRPr lang="zh-CN" altLang="en-US"/>
          </a:p>
          <a:p>
            <a:r>
              <a:rPr lang="zh-CN" altLang="en-US"/>
              <a:t>首页</a:t>
            </a:r>
            <a:r>
              <a:rPr lang="en-US" altLang="zh-CN"/>
              <a:t>—</a:t>
            </a:r>
            <a:r>
              <a:rPr lang="zh-CN" altLang="en-US"/>
              <a:t>列表</a:t>
            </a:r>
            <a:r>
              <a:rPr lang="en-US" altLang="zh-CN"/>
              <a:t>—</a:t>
            </a:r>
            <a:r>
              <a:rPr lang="zh-CN" altLang="en-US"/>
              <a:t>我的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BTNRECT" val="3034*5282*0*0"/>
</p:tagLst>
</file>

<file path=ppt/tags/tag2.xml><?xml version="1.0" encoding="utf-8"?>
<p:tagLst xmlns:p="http://schemas.openxmlformats.org/presentationml/2006/main">
  <p:tag name="COMMONDATA" val="eyJoZGlkIjoiNzcwYmFhNWQ0MzhjMGU0MTMwNzc0MWM2NzVkYTQxNmMifQ=="/>
</p:tagLst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2020</Words>
  <Application>WPS 演示</Application>
  <PresentationFormat>On-screen Show (16:9)</PresentationFormat>
  <Paragraphs>247</Paragraphs>
  <Slides>25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8" baseType="lpstr">
      <vt:lpstr>Arial</vt:lpstr>
      <vt:lpstr>宋体</vt:lpstr>
      <vt:lpstr>Wingdings</vt:lpstr>
      <vt:lpstr>MiSans</vt:lpstr>
      <vt:lpstr>MiSans</vt:lpstr>
      <vt:lpstr>Noto Sans SC</vt:lpstr>
      <vt:lpstr>Noto Sans SC</vt:lpstr>
      <vt:lpstr>Calibri</vt:lpstr>
      <vt:lpstr>微软雅黑</vt:lpstr>
      <vt:lpstr>Arial Unicode MS</vt:lpstr>
      <vt:lpstr>等线</vt:lpstr>
      <vt:lpstr>Custom Theme</vt:lpstr>
      <vt:lpstr>1_Custom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iMusic App：让音乐更懂你</dc:title>
  <dc:creator>Kimi</dc:creator>
  <dc:subject>iMusic App：让音乐更懂你</dc:subject>
  <cp:lastModifiedBy>水泥封心</cp:lastModifiedBy>
  <cp:revision>6</cp:revision>
  <dcterms:created xsi:type="dcterms:W3CDTF">2025-10-21T13:39:00Z</dcterms:created>
  <dcterms:modified xsi:type="dcterms:W3CDTF">2025-10-22T09:37:27Z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{"Label":"iMusic App：让音乐更懂你","ContentProducer":"001191110108MACG2KBH8F10000","ProduceID":"d3rkpeqebk40t8hlded0","ReservedCode1":"","ContentPropagator":"001191110108MACG2KBH8F20000","PropagateID":"d3rkpeqebk40t8hlded0","ReservedCode2":""}</vt:lpwstr>
  </property>
  <property fmtid="{D5CDD505-2E9C-101B-9397-08002B2CF9AE}" pid="3" name="ICV">
    <vt:lpwstr>4A1C32F471C840DB83CC5B55C6D9F5B0</vt:lpwstr>
  </property>
  <property fmtid="{D5CDD505-2E9C-101B-9397-08002B2CF9AE}" pid="4" name="KSOProductBuildVer">
    <vt:lpwstr>2052-11.1.0.12165</vt:lpwstr>
  </property>
</Properties>
</file>